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66" r:id="rId3"/>
    <p:sldId id="260" r:id="rId4"/>
    <p:sldId id="257" r:id="rId5"/>
    <p:sldId id="261" r:id="rId6"/>
    <p:sldId id="262" r:id="rId7"/>
    <p:sldId id="267" r:id="rId8"/>
    <p:sldId id="268" r:id="rId9"/>
    <p:sldId id="258" r:id="rId10"/>
    <p:sldId id="259" r:id="rId11"/>
    <p:sldId id="263" r:id="rId12"/>
    <p:sldId id="271" r:id="rId13"/>
    <p:sldId id="272" r:id="rId14"/>
    <p:sldId id="273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7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2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70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91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546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47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37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1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2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9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9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6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4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6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Costa Rica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Pace University Students</a:t>
            </a:r>
            <a:r>
              <a:rPr lang="en-US" dirty="0">
                <a:latin typeface="Calibri"/>
              </a:rPr>
              <a:t>: </a:t>
            </a:r>
            <a:br>
              <a:rPr lang="en-US" dirty="0">
                <a:latin typeface="Calibri"/>
              </a:rPr>
            </a:br>
            <a:r>
              <a:rPr lang="en-US" dirty="0" err="1">
                <a:latin typeface="Calibri"/>
              </a:rPr>
              <a:t>Cirelli</a:t>
            </a:r>
            <a:r>
              <a:rPr lang="en-US" dirty="0">
                <a:latin typeface="Calibri"/>
              </a:rPr>
              <a:t>, Adrienne; </a:t>
            </a:r>
            <a:r>
              <a:rPr lang="en-US" dirty="0" err="1">
                <a:latin typeface="Calibri"/>
              </a:rPr>
              <a:t>Delaski</a:t>
            </a:r>
            <a:r>
              <a:rPr lang="en-US" dirty="0">
                <a:latin typeface="Calibri"/>
              </a:rPr>
              <a:t>, Emily; </a:t>
            </a:r>
            <a:r>
              <a:rPr lang="en-US" dirty="0" err="1">
                <a:latin typeface="Calibri"/>
              </a:rPr>
              <a:t>Gargiulo</a:t>
            </a:r>
            <a:r>
              <a:rPr lang="en-US" dirty="0">
                <a:latin typeface="Calibri"/>
              </a:rPr>
              <a:t>, Paige; Jimenez, Coleen; Jocks, Amanda; Queen, Chelsea; Regan, Erin; Rodriguez, </a:t>
            </a:r>
            <a:r>
              <a:rPr lang="en-US" dirty="0" err="1">
                <a:latin typeface="Calibri"/>
              </a:rPr>
              <a:t>Mariselle</a:t>
            </a:r>
            <a:r>
              <a:rPr lang="en-US" dirty="0">
                <a:latin typeface="Calibri"/>
              </a:rPr>
              <a:t> and Ruiz, Kelsey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 for Costa Rica’s Healthcare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100% vaccination of all children one and younger</a:t>
            </a:r>
          </a:p>
          <a:p>
            <a:r>
              <a:rPr lang="en-US" dirty="0"/>
              <a:t>97% Antenatal compliance</a:t>
            </a:r>
          </a:p>
          <a:p>
            <a:pPr lvl="1"/>
            <a:r>
              <a:rPr lang="en-US" dirty="0"/>
              <a:t>4 or more visits</a:t>
            </a:r>
          </a:p>
          <a:p>
            <a:r>
              <a:rPr lang="en-US" dirty="0"/>
              <a:t>Low infant mortality rate </a:t>
            </a:r>
          </a:p>
          <a:p>
            <a:pPr lvl="1"/>
            <a:r>
              <a:rPr lang="en-US" dirty="0"/>
              <a:t>9.46/1,000</a:t>
            </a:r>
          </a:p>
          <a:p>
            <a:r>
              <a:rPr lang="en-US" dirty="0"/>
              <a:t>Low maternity mortality rate</a:t>
            </a:r>
          </a:p>
          <a:p>
            <a:pPr lvl="1"/>
            <a:r>
              <a:rPr lang="en-US" dirty="0"/>
              <a:t>2.11/100,000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High life expectancy rate</a:t>
            </a:r>
          </a:p>
          <a:p>
            <a:pPr lvl="1"/>
            <a:r>
              <a:rPr lang="en-US" dirty="0"/>
              <a:t>79.3</a:t>
            </a:r>
          </a:p>
          <a:p>
            <a:r>
              <a:rPr lang="en-US" dirty="0"/>
              <a:t>Healthcare expenditures is 10.5% of the GDP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4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Monteverde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Conservation</a:t>
            </a:r>
          </a:p>
          <a:p>
            <a:r>
              <a:rPr lang="en-US" dirty="0"/>
              <a:t>Research</a:t>
            </a:r>
          </a:p>
          <a:p>
            <a:r>
              <a:rPr lang="en-US" dirty="0"/>
              <a:t>Quaker Village</a:t>
            </a:r>
          </a:p>
          <a:p>
            <a:r>
              <a:rPr lang="en-US" dirty="0"/>
              <a:t>Economic Zone</a:t>
            </a:r>
          </a:p>
          <a:p>
            <a:pPr lvl="1"/>
            <a:r>
              <a:rPr lang="en-US" dirty="0" err="1"/>
              <a:t>Milkshed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(Cloud Forest)</a:t>
            </a:r>
          </a:p>
          <a:p>
            <a:pPr lvl="1"/>
            <a:r>
              <a:rPr lang="en-US" dirty="0"/>
              <a:t>Epiphytes</a:t>
            </a:r>
          </a:p>
          <a:p>
            <a:pPr lvl="1"/>
            <a:r>
              <a:rPr lang="en-US" dirty="0"/>
              <a:t>Seismic Activity</a:t>
            </a:r>
          </a:p>
          <a:p>
            <a:r>
              <a:rPr lang="en-US" dirty="0"/>
              <a:t>Gray Water</a:t>
            </a:r>
          </a:p>
          <a:p>
            <a:pPr lvl="1"/>
            <a:r>
              <a:rPr lang="en-US" dirty="0" err="1"/>
              <a:t>Biogarden</a:t>
            </a:r>
            <a:r>
              <a:rPr lang="en-US" dirty="0"/>
              <a:t> </a:t>
            </a:r>
          </a:p>
          <a:p>
            <a:r>
              <a:rPr lang="en-US" dirty="0"/>
              <a:t>Tourist Attraction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9015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35" y="137330"/>
            <a:ext cx="6164959" cy="6525099"/>
          </a:xfrm>
        </p:spPr>
      </p:pic>
    </p:spTree>
    <p:extLst>
      <p:ext uri="{BB962C8B-B14F-4D97-AF65-F5344CB8AC3E}">
        <p14:creationId xmlns:p14="http://schemas.microsoft.com/office/powerpoint/2010/main" val="114841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Communications Sciences &amp; Disorders Perspective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836" y="2133600"/>
            <a:ext cx="5952564" cy="377762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/>
              <a:t>Adult group activity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Monteverde</a:t>
            </a:r>
            <a:r>
              <a:rPr lang="en-US" dirty="0"/>
              <a:t> Institute follows the Life Participation Approach for the elderly.</a:t>
            </a:r>
          </a:p>
          <a:p>
            <a:r>
              <a:rPr lang="en-US" dirty="0"/>
              <a:t>The Life Participation Approach (LPA) is a consumer-driven service-delivery approach that supports elder individuals and others affected by aging, when achieving their immediate and longer term life goals.</a:t>
            </a:r>
          </a:p>
          <a:p>
            <a:r>
              <a:rPr lang="en-US" dirty="0"/>
              <a:t>LPA calls for a broadening and refocusing of clinical practice and research. All adult group activities has focused on re-engagement in life.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74" y="1838701"/>
            <a:ext cx="1495326" cy="958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53" y="5084198"/>
            <a:ext cx="1356705" cy="1654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" y="1905000"/>
            <a:ext cx="2161943" cy="16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Communications Sciences &amp; Disorders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When interacting with children, we asked them to perform nonverbal tasks (draw a picture) in order to assess cognitive abilities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45509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 they performed the activity, we took notice of the child’s artwork </a:t>
            </a:r>
          </a:p>
          <a:p>
            <a:r>
              <a:rPr lang="en-US" dirty="0"/>
              <a:t>Nonverbal tasks relates to nonverbal intelligence </a:t>
            </a:r>
          </a:p>
          <a:p>
            <a:pPr lvl="1"/>
            <a:r>
              <a:rPr lang="en-US" dirty="0"/>
              <a:t>It assesses the child’s ability to analyze information and solve problems using visual and hands-on reasoning</a:t>
            </a:r>
            <a:endParaRPr lang="es-CR" dirty="0"/>
          </a:p>
        </p:txBody>
      </p:sp>
      <p:sp>
        <p:nvSpPr>
          <p:cNvPr id="4" name="AutoShape 2" descr="https://mail.aol.com/webmail/getPart?uid=147790&amp;partId=4&amp;scope=STANDARD&amp;saveAs=IMG_2744.JPG"/>
          <p:cNvSpPr>
            <a:spLocks noChangeAspect="1" noChangeArrowheads="1"/>
          </p:cNvSpPr>
          <p:nvPr/>
        </p:nvSpPr>
        <p:spPr bwMode="auto">
          <a:xfrm>
            <a:off x="116681" y="-279400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.aol.com/webmail/getPart?uid=147790&amp;partId=4&amp;scope=STANDARD&amp;saveAs=IMG_2744.JPG"/>
          <p:cNvSpPr>
            <a:spLocks noChangeAspect="1" noChangeArrowheads="1"/>
          </p:cNvSpPr>
          <p:nvPr/>
        </p:nvSpPr>
        <p:spPr bwMode="auto">
          <a:xfrm>
            <a:off x="230981" y="-127000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 b="21940"/>
          <a:stretch/>
        </p:blipFill>
        <p:spPr>
          <a:xfrm>
            <a:off x="305706" y="2559988"/>
            <a:ext cx="1955558" cy="233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25181"/>
          <a:stretch/>
        </p:blipFill>
        <p:spPr>
          <a:xfrm>
            <a:off x="3550024" y="4496361"/>
            <a:ext cx="1973780" cy="20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1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Costa Rica </a:t>
            </a:r>
            <a:r>
              <a:rPr lang="es-CR" dirty="0" err="1"/>
              <a:t>Impact</a:t>
            </a:r>
            <a:r>
              <a:rPr lang="es-CR" dirty="0"/>
              <a:t> </a:t>
            </a:r>
            <a:r>
              <a:rPr lang="es-CR" dirty="0" err="1"/>
              <a:t>on</a:t>
            </a:r>
            <a:r>
              <a:rPr lang="es-CR" dirty="0"/>
              <a:t> </a:t>
            </a:r>
            <a:r>
              <a:rPr lang="es-CR" dirty="0" err="1"/>
              <a:t>Us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3527" y="1625366"/>
            <a:ext cx="3073338" cy="3777622"/>
          </a:xfrm>
        </p:spPr>
        <p:txBody>
          <a:bodyPr/>
          <a:lstStyle/>
          <a:p>
            <a:r>
              <a:rPr lang="es-CR" dirty="0" err="1"/>
              <a:t>Community</a:t>
            </a:r>
            <a:r>
              <a:rPr lang="es-CR" dirty="0"/>
              <a:t> </a:t>
            </a:r>
            <a:r>
              <a:rPr lang="es-CR" dirty="0" err="1"/>
              <a:t>Involvement</a:t>
            </a:r>
            <a:endParaRPr lang="es-CR" dirty="0"/>
          </a:p>
          <a:p>
            <a:r>
              <a:rPr lang="es-CR" dirty="0" err="1"/>
              <a:t>Slow</a:t>
            </a:r>
            <a:r>
              <a:rPr lang="es-CR" dirty="0"/>
              <a:t> </a:t>
            </a:r>
            <a:r>
              <a:rPr lang="es-CR" dirty="0" err="1"/>
              <a:t>down</a:t>
            </a:r>
            <a:endParaRPr lang="es-CR" dirty="0"/>
          </a:p>
          <a:p>
            <a:r>
              <a:rPr lang="es-CR" dirty="0" err="1"/>
              <a:t>Holistic</a:t>
            </a:r>
            <a:r>
              <a:rPr lang="es-CR" dirty="0"/>
              <a:t> </a:t>
            </a:r>
            <a:r>
              <a:rPr lang="es-CR" dirty="0" err="1"/>
              <a:t>Care</a:t>
            </a:r>
            <a:endParaRPr lang="es-CR" dirty="0"/>
          </a:p>
          <a:p>
            <a:r>
              <a:rPr lang="es-CR" dirty="0" err="1"/>
              <a:t>Simplicity</a:t>
            </a:r>
            <a:endParaRPr lang="es-CR" dirty="0"/>
          </a:p>
          <a:p>
            <a:r>
              <a:rPr lang="es-CR" dirty="0" err="1"/>
              <a:t>Balanced</a:t>
            </a:r>
            <a:r>
              <a:rPr lang="es-CR" dirty="0"/>
              <a:t> </a:t>
            </a:r>
            <a:r>
              <a:rPr lang="es-CR" dirty="0" err="1"/>
              <a:t>lifestyle</a:t>
            </a:r>
            <a:endParaRPr lang="es-CR" dirty="0"/>
          </a:p>
          <a:p>
            <a:endParaRPr lang="es-CR" dirty="0"/>
          </a:p>
          <a:p>
            <a:endParaRPr lang="es-C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27644" r="8579"/>
          <a:stretch/>
        </p:blipFill>
        <p:spPr>
          <a:xfrm>
            <a:off x="4285130" y="1625366"/>
            <a:ext cx="4249270" cy="252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t="195" r="8971" b="6275"/>
          <a:stretch/>
        </p:blipFill>
        <p:spPr>
          <a:xfrm rot="5400000">
            <a:off x="1560537" y="4807343"/>
            <a:ext cx="1742536" cy="2007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1904" r="24631"/>
          <a:stretch/>
        </p:blipFill>
        <p:spPr>
          <a:xfrm>
            <a:off x="5591736" y="4383741"/>
            <a:ext cx="2366682" cy="22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sz="4400" dirty="0"/>
              <a:t>Pura Vida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22" y="2381023"/>
            <a:ext cx="4208333" cy="3156251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5"/>
          <a:stretch/>
        </p:blipFill>
        <p:spPr>
          <a:xfrm>
            <a:off x="586984" y="1344706"/>
            <a:ext cx="1867162" cy="190051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8" t="47320" r="42353" b="13725"/>
          <a:stretch/>
        </p:blipFill>
        <p:spPr>
          <a:xfrm>
            <a:off x="7064188" y="4465616"/>
            <a:ext cx="1811233" cy="2248948"/>
          </a:xfrm>
          <a:prstGeom prst="rect">
            <a:avLst/>
          </a:prstGeom>
        </p:spPr>
      </p:pic>
      <p:pic>
        <p:nvPicPr>
          <p:cNvPr id="7" name="4 Marcador de contenid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15366"/>
          <a:stretch/>
        </p:blipFill>
        <p:spPr>
          <a:xfrm>
            <a:off x="730095" y="4106808"/>
            <a:ext cx="1724051" cy="2465294"/>
          </a:xfrm>
          <a:prstGeom prst="rect">
            <a:avLst/>
          </a:prstGeom>
        </p:spPr>
      </p:pic>
      <p:pic>
        <p:nvPicPr>
          <p:cNvPr id="3074" name="Picture 2" descr="Flag of Costa Rica (state)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45" y="446480"/>
            <a:ext cx="2722220" cy="16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00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World</a:t>
            </a:r>
            <a:r>
              <a:rPr lang="es-CR" dirty="0"/>
              <a:t> </a:t>
            </a:r>
            <a:r>
              <a:rPr lang="es-CR" dirty="0" err="1"/>
              <a:t>Health</a:t>
            </a:r>
            <a:r>
              <a:rPr lang="es-CR" dirty="0"/>
              <a:t> </a:t>
            </a:r>
            <a:r>
              <a:rPr lang="es-CR" dirty="0" err="1"/>
              <a:t>Organization</a:t>
            </a:r>
            <a:endParaRPr lang="es-CR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Defines </a:t>
            </a:r>
            <a:r>
              <a:rPr lang="es-CR" dirty="0" err="1"/>
              <a:t>primary</a:t>
            </a:r>
            <a:r>
              <a:rPr lang="es-CR" dirty="0"/>
              <a:t> </a:t>
            </a:r>
            <a:r>
              <a:rPr lang="es-CR" dirty="0" err="1"/>
              <a:t>healthcare</a:t>
            </a:r>
            <a:r>
              <a:rPr lang="es-CR" dirty="0"/>
              <a:t> </a:t>
            </a:r>
            <a:r>
              <a:rPr lang="es-CR" dirty="0" err="1"/>
              <a:t>with</a:t>
            </a:r>
            <a:r>
              <a:rPr lang="es-CR" dirty="0"/>
              <a:t> </a:t>
            </a:r>
            <a:r>
              <a:rPr lang="es-CR" dirty="0" err="1"/>
              <a:t>five</a:t>
            </a:r>
            <a:r>
              <a:rPr lang="es-CR" dirty="0"/>
              <a:t> </a:t>
            </a:r>
            <a:r>
              <a:rPr lang="es-CR" dirty="0" err="1"/>
              <a:t>key</a:t>
            </a:r>
            <a:r>
              <a:rPr lang="es-CR" dirty="0"/>
              <a:t> </a:t>
            </a:r>
            <a:r>
              <a:rPr lang="es-CR" dirty="0" err="1"/>
              <a:t>elements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achieving</a:t>
            </a:r>
            <a:r>
              <a:rPr lang="es-CR" dirty="0"/>
              <a:t> </a:t>
            </a:r>
            <a:r>
              <a:rPr lang="es-CR" dirty="0" err="1"/>
              <a:t>this</a:t>
            </a:r>
            <a:r>
              <a:rPr lang="es-CR" dirty="0"/>
              <a:t> </a:t>
            </a:r>
            <a:r>
              <a:rPr lang="es-CR" dirty="0" err="1"/>
              <a:t>goal</a:t>
            </a:r>
            <a:endParaRPr lang="es-CR" dirty="0"/>
          </a:p>
          <a:p>
            <a:pPr lvl="1"/>
            <a:r>
              <a:rPr lang="es-CR" dirty="0"/>
              <a:t>Universal </a:t>
            </a:r>
            <a:r>
              <a:rPr lang="es-CR" dirty="0" err="1"/>
              <a:t>coverage</a:t>
            </a:r>
            <a:r>
              <a:rPr lang="es-CR" dirty="0"/>
              <a:t> </a:t>
            </a:r>
            <a:r>
              <a:rPr lang="es-CR" dirty="0" err="1"/>
              <a:t>reform</a:t>
            </a:r>
            <a:endParaRPr lang="es-CR" dirty="0"/>
          </a:p>
          <a:p>
            <a:pPr lvl="1"/>
            <a:r>
              <a:rPr lang="es-CR" dirty="0" err="1"/>
              <a:t>Service</a:t>
            </a:r>
            <a:r>
              <a:rPr lang="es-CR" dirty="0"/>
              <a:t> </a:t>
            </a:r>
            <a:r>
              <a:rPr lang="es-CR" dirty="0" err="1"/>
              <a:t>delivery</a:t>
            </a:r>
            <a:r>
              <a:rPr lang="es-CR" dirty="0"/>
              <a:t> </a:t>
            </a:r>
            <a:r>
              <a:rPr lang="es-CR" dirty="0" err="1"/>
              <a:t>reform</a:t>
            </a:r>
            <a:endParaRPr lang="es-CR" dirty="0"/>
          </a:p>
          <a:p>
            <a:pPr lvl="1"/>
            <a:r>
              <a:rPr lang="es-CR" dirty="0" err="1"/>
              <a:t>Public</a:t>
            </a:r>
            <a:r>
              <a:rPr lang="es-CR" dirty="0"/>
              <a:t> </a:t>
            </a:r>
            <a:r>
              <a:rPr lang="es-CR" dirty="0" err="1"/>
              <a:t>policy</a:t>
            </a:r>
            <a:r>
              <a:rPr lang="es-CR" dirty="0"/>
              <a:t> </a:t>
            </a:r>
            <a:r>
              <a:rPr lang="es-CR" dirty="0" err="1"/>
              <a:t>reform</a:t>
            </a:r>
            <a:endParaRPr lang="es-CR" dirty="0"/>
          </a:p>
          <a:p>
            <a:pPr lvl="1"/>
            <a:r>
              <a:rPr lang="es-CR" dirty="0" err="1"/>
              <a:t>Leadership</a:t>
            </a:r>
            <a:r>
              <a:rPr lang="es-CR" dirty="0"/>
              <a:t> </a:t>
            </a:r>
            <a:r>
              <a:rPr lang="es-CR" dirty="0" err="1"/>
              <a:t>reform</a:t>
            </a:r>
            <a:endParaRPr lang="es-CR" dirty="0"/>
          </a:p>
          <a:p>
            <a:pPr lvl="1"/>
            <a:r>
              <a:rPr lang="es-CR" dirty="0" err="1"/>
              <a:t>Increasing</a:t>
            </a:r>
            <a:r>
              <a:rPr lang="es-CR" dirty="0"/>
              <a:t> </a:t>
            </a:r>
            <a:r>
              <a:rPr lang="es-CR" dirty="0" err="1"/>
              <a:t>stakeholder</a:t>
            </a:r>
            <a:r>
              <a:rPr lang="es-CR" dirty="0"/>
              <a:t> </a:t>
            </a:r>
            <a:r>
              <a:rPr lang="es-CR" dirty="0" err="1"/>
              <a:t>participation</a:t>
            </a:r>
            <a:endParaRPr lang="es-CR" dirty="0"/>
          </a:p>
          <a:p>
            <a:pPr lvl="1"/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428012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Overview of Costa 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1661375"/>
            <a:ext cx="3197531" cy="448184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Has seven provinces</a:t>
            </a:r>
          </a:p>
          <a:p>
            <a:r>
              <a:rPr lang="en-US" sz="2400" dirty="0"/>
              <a:t>Population in 2010 was close to 5 million</a:t>
            </a:r>
          </a:p>
          <a:p>
            <a:pPr lvl="1"/>
            <a:r>
              <a:rPr lang="en-US" sz="2200" dirty="0"/>
              <a:t>51% male</a:t>
            </a:r>
          </a:p>
          <a:p>
            <a:pPr lvl="1"/>
            <a:r>
              <a:rPr lang="en-US" sz="2200" dirty="0"/>
              <a:t>Low fertility rate 1.8%</a:t>
            </a:r>
          </a:p>
          <a:p>
            <a:r>
              <a:rPr lang="en-US" sz="2400" dirty="0"/>
              <a:t>High literacy rate</a:t>
            </a:r>
          </a:p>
          <a:p>
            <a:r>
              <a:rPr lang="en-US" dirty="0"/>
              <a:t>#1 health concern is cardiovascular disease and trauma</a:t>
            </a:r>
            <a:endParaRPr lang="en-US" sz="24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1" y="1453769"/>
            <a:ext cx="3541689" cy="4722251"/>
          </a:xfrm>
        </p:spPr>
      </p:pic>
    </p:spTree>
    <p:extLst>
      <p:ext uri="{BB962C8B-B14F-4D97-AF65-F5344CB8AC3E}">
        <p14:creationId xmlns:p14="http://schemas.microsoft.com/office/powerpoint/2010/main" val="286646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31" y="1532586"/>
            <a:ext cx="4355354" cy="3902118"/>
          </a:xfrm>
        </p:spPr>
        <p:txBody>
          <a:bodyPr/>
          <a:lstStyle/>
          <a:p>
            <a:r>
              <a:rPr lang="en-US" sz="2400" dirty="0"/>
              <a:t>Every citizen is entitled to free healthcare</a:t>
            </a:r>
          </a:p>
          <a:p>
            <a:r>
              <a:rPr lang="en-US" sz="2400" dirty="0"/>
              <a:t>Primary Care</a:t>
            </a:r>
          </a:p>
          <a:p>
            <a:pPr lvl="1"/>
            <a:r>
              <a:rPr lang="en-US" sz="2200" dirty="0"/>
              <a:t>Community Clinics</a:t>
            </a:r>
          </a:p>
          <a:p>
            <a:pPr lvl="2"/>
            <a:r>
              <a:rPr lang="en-US" sz="2000" dirty="0"/>
              <a:t>Home visits</a:t>
            </a:r>
          </a:p>
          <a:p>
            <a:pPr lvl="2"/>
            <a:r>
              <a:rPr lang="en-US" sz="2000" dirty="0"/>
              <a:t>Health education</a:t>
            </a:r>
          </a:p>
          <a:p>
            <a:pPr lvl="2"/>
            <a:r>
              <a:rPr lang="en-US" sz="2000" dirty="0"/>
              <a:t>Health promotion</a:t>
            </a:r>
          </a:p>
          <a:p>
            <a:pPr lvl="2"/>
            <a:r>
              <a:rPr lang="en-US" sz="2000" dirty="0"/>
              <a:t>Health Prevention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31" y="1584102"/>
            <a:ext cx="3288942" cy="4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3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System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Secondary Care</a:t>
            </a:r>
          </a:p>
          <a:p>
            <a:pPr lvl="1"/>
            <a:r>
              <a:rPr lang="en-US" dirty="0"/>
              <a:t>Surgery</a:t>
            </a:r>
          </a:p>
          <a:p>
            <a:pPr lvl="1"/>
            <a:r>
              <a:rPr lang="en-US" dirty="0"/>
              <a:t>Specialty needs</a:t>
            </a:r>
          </a:p>
          <a:p>
            <a:pPr lvl="1"/>
            <a:r>
              <a:rPr lang="en-US" dirty="0"/>
              <a:t>Needs referral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Tertiary Care</a:t>
            </a:r>
          </a:p>
          <a:p>
            <a:pPr lvl="1"/>
            <a:r>
              <a:rPr lang="en-US" dirty="0"/>
              <a:t>Treatment</a:t>
            </a:r>
          </a:p>
          <a:p>
            <a:pPr lvl="1"/>
            <a:r>
              <a:rPr lang="en-US" dirty="0"/>
              <a:t>Rehabilitation</a:t>
            </a:r>
          </a:p>
          <a:p>
            <a:pPr lvl="1"/>
            <a:r>
              <a:rPr lang="en-US" dirty="0"/>
              <a:t>Needs referral</a:t>
            </a:r>
          </a:p>
        </p:txBody>
      </p:sp>
    </p:spTree>
    <p:extLst>
      <p:ext uri="{BB962C8B-B14F-4D97-AF65-F5344CB8AC3E}">
        <p14:creationId xmlns:p14="http://schemas.microsoft.com/office/powerpoint/2010/main" val="42500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Promotion/Prevention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Promotion</a:t>
            </a:r>
          </a:p>
          <a:p>
            <a:pPr lvl="1"/>
            <a:r>
              <a:rPr lang="en-US" dirty="0"/>
              <a:t>Proper nutrition</a:t>
            </a:r>
          </a:p>
          <a:p>
            <a:pPr lvl="1"/>
            <a:r>
              <a:rPr lang="en-US" dirty="0"/>
              <a:t>Exercising</a:t>
            </a:r>
          </a:p>
          <a:p>
            <a:pPr lvl="1"/>
            <a:r>
              <a:rPr lang="en-US" dirty="0"/>
              <a:t>Stress management</a:t>
            </a:r>
          </a:p>
          <a:p>
            <a:pPr lvl="1"/>
            <a:r>
              <a:rPr lang="en-US" dirty="0"/>
              <a:t>Smoking cessation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Teen pregnancy</a:t>
            </a:r>
          </a:p>
          <a:p>
            <a:pPr lvl="1"/>
            <a:r>
              <a:rPr lang="en-US" dirty="0"/>
              <a:t>Addiction</a:t>
            </a:r>
          </a:p>
          <a:p>
            <a:pPr lvl="1"/>
            <a:r>
              <a:rPr lang="en-US" dirty="0"/>
              <a:t>Domestic violence</a:t>
            </a:r>
          </a:p>
          <a:p>
            <a:pPr lvl="1"/>
            <a:r>
              <a:rPr lang="en-US" dirty="0"/>
              <a:t>Chronic diseases</a:t>
            </a:r>
          </a:p>
          <a:p>
            <a:pPr lvl="1"/>
            <a:r>
              <a:rPr lang="en-US" dirty="0"/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100699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Monteverde in </a:t>
            </a:r>
            <a:r>
              <a:rPr lang="es-CR" dirty="0" err="1"/>
              <a:t>Motion</a:t>
            </a:r>
            <a:endParaRPr lang="es-CR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469656"/>
              </p:ext>
            </p:extLst>
          </p:nvPr>
        </p:nvGraphicFramePr>
        <p:xfrm>
          <a:off x="1021695" y="1703293"/>
          <a:ext cx="3693747" cy="179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Objeto empaquetador del shell" showAsIcon="1" r:id="rId3" imgW="1410120" imgH="685800" progId="Package">
                  <p:embed/>
                </p:oleObj>
              </mc:Choice>
              <mc:Fallback>
                <p:oleObj name="Objeto empaquetador del shell" showAsIcon="1" r:id="rId3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695" y="1703293"/>
                        <a:ext cx="3693747" cy="1796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918086"/>
              </p:ext>
            </p:extLst>
          </p:nvPr>
        </p:nvGraphicFramePr>
        <p:xfrm>
          <a:off x="5012017" y="4571999"/>
          <a:ext cx="3026749" cy="190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Objeto empaquetador del shell" showAsIcon="1" r:id="rId5" imgW="1092600" imgH="685800" progId="Package">
                  <p:embed/>
                </p:oleObj>
              </mc:Choice>
              <mc:Fallback>
                <p:oleObj name="Objeto empaquetador del shell" showAsIcon="1" r:id="rId5" imgW="1092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2017" y="4571999"/>
                        <a:ext cx="3026749" cy="1900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138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Healthy</a:t>
            </a:r>
            <a:r>
              <a:rPr lang="es-CR" dirty="0"/>
              <a:t> </a:t>
            </a:r>
            <a:r>
              <a:rPr lang="es-CR" dirty="0" err="1"/>
              <a:t>Activities</a:t>
            </a:r>
            <a:endParaRPr lang="es-CR" dirty="0"/>
          </a:p>
        </p:txBody>
      </p:sp>
      <p:pic>
        <p:nvPicPr>
          <p:cNvPr id="1026" name="Picture 2" descr="C:\Users\jpena_2\Desktop\11998891_10154051739466477_17687078831101541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52" y="1398494"/>
            <a:ext cx="3054269" cy="40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pena_2\Desktop\1934595_10154051739031477_639404328601526283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21" y="2179694"/>
            <a:ext cx="4391385" cy="32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9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Healthcare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Physician</a:t>
            </a:r>
          </a:p>
          <a:p>
            <a:r>
              <a:rPr lang="en-US" dirty="0"/>
              <a:t>Pharmacist</a:t>
            </a:r>
          </a:p>
          <a:p>
            <a:r>
              <a:rPr lang="en-US" dirty="0"/>
              <a:t>Nurse</a:t>
            </a:r>
          </a:p>
          <a:p>
            <a:r>
              <a:rPr lang="en-US" dirty="0"/>
              <a:t>Secretary</a:t>
            </a:r>
          </a:p>
          <a:p>
            <a:r>
              <a:rPr lang="en-US" dirty="0"/>
              <a:t>Technician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18" y="1905000"/>
            <a:ext cx="4881282" cy="3660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r="26568" b="17618"/>
          <a:stretch/>
        </p:blipFill>
        <p:spPr>
          <a:xfrm rot="5400000">
            <a:off x="6332722" y="2862260"/>
            <a:ext cx="874063" cy="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2587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484</TotalTime>
  <Words>399</Words>
  <Application>Microsoft Macintosh PowerPoint</Application>
  <PresentationFormat>On-screen Show (4:3)</PresentationFormat>
  <Paragraphs>94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Wisp</vt:lpstr>
      <vt:lpstr>Objeto empaquetador del shell</vt:lpstr>
      <vt:lpstr>Costa Rica Experience</vt:lpstr>
      <vt:lpstr>World Health Organization</vt:lpstr>
      <vt:lpstr>Overview of Costa Rica</vt:lpstr>
      <vt:lpstr>Healthcare System</vt:lpstr>
      <vt:lpstr>Healthcare System Cont’d</vt:lpstr>
      <vt:lpstr>Health Promotion/Prevention</vt:lpstr>
      <vt:lpstr>Monteverde in Motion</vt:lpstr>
      <vt:lpstr>Healthy Activities</vt:lpstr>
      <vt:lpstr>Basic Healthcare Team</vt:lpstr>
      <vt:lpstr>Accomplishments for Costa Rica’s Healthcare System</vt:lpstr>
      <vt:lpstr>Monteverde</vt:lpstr>
      <vt:lpstr>PowerPoint Presentation</vt:lpstr>
      <vt:lpstr>Communications Sciences &amp; Disorders Perspective </vt:lpstr>
      <vt:lpstr>Communications Sciences &amp; Disorders Perspective</vt:lpstr>
      <vt:lpstr>Costa Rica Impact on Us</vt:lpstr>
      <vt:lpstr>Pura Vida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 Rica Experience</dc:title>
  <dc:creator>Coleen Jimenez</dc:creator>
  <cp:lastModifiedBy>Villaverde, Irene</cp:lastModifiedBy>
  <cp:revision>34</cp:revision>
  <dcterms:created xsi:type="dcterms:W3CDTF">2016-03-24T01:22:53Z</dcterms:created>
  <dcterms:modified xsi:type="dcterms:W3CDTF">2020-02-28T21:01:21Z</dcterms:modified>
</cp:coreProperties>
</file>