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9" r:id="rId21"/>
    <p:sldId id="276" r:id="rId22"/>
    <p:sldId id="277" r:id="rId23"/>
    <p:sldId id="278" r:id="rId24"/>
    <p:sldId id="279" r:id="rId25"/>
    <p:sldId id="290" r:id="rId26"/>
    <p:sldId id="291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01" autoAdjust="0"/>
    <p:restoredTop sz="86395" autoAdjust="0"/>
  </p:normalViewPr>
  <p:slideViewPr>
    <p:cSldViewPr snapToGrid="0">
      <p:cViewPr varScale="1">
        <p:scale>
          <a:sx n="146" d="100"/>
          <a:sy n="146" d="100"/>
        </p:scale>
        <p:origin x="164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343724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5211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9543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3562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917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3845691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84112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6230436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8231071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25688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38159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78711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sz="1200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36493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95245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17623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07016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06199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1001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5017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34399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50870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8363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1689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36806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78305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04002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67299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37571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5557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6540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sz="1200" dirty="0">
              <a:solidFill>
                <a:srgbClr val="4D4D4D"/>
              </a:solidFill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93232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8122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5476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639659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514964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4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-cs-students.stanford.edu/~cale/cs201/apartheid.hist.html" TargetMode="External"/><Relationship Id="rId4" Type="http://schemas.openxmlformats.org/officeDocument/2006/relationships/hyperlink" Target="https://www.cfhi.or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57"/>
          <p:cNvPicPr preferRelativeResize="0"/>
          <p:nvPr/>
        </p:nvPicPr>
        <p:blipFill>
          <a:blip r:embed="rId3">
            <a:alphaModFix amt="29000"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0" y="827400"/>
            <a:ext cx="9144000" cy="112214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br>
              <a:rPr lang="en-US" sz="3000" b="1" dirty="0"/>
            </a:br>
            <a:br>
              <a:rPr lang="en-US" sz="3000" b="1" dirty="0"/>
            </a:br>
            <a:r>
              <a:rPr lang="en" sz="3000" b="1" dirty="0"/>
              <a:t>Child Family Health International</a:t>
            </a:r>
          </a:p>
          <a:p>
            <a:pPr lvl="0">
              <a:spcBef>
                <a:spcPts val="0"/>
              </a:spcBef>
              <a:buNone/>
            </a:pPr>
            <a:r>
              <a:rPr lang="en" sz="3000" b="1" dirty="0"/>
              <a:t>Healthcare Challenges - Cape Town, South Africa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286300" y="3373466"/>
            <a:ext cx="8520600" cy="1184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600" b="1" dirty="0">
                <a:solidFill>
                  <a:schemeClr val="dk1"/>
                </a:solidFill>
                <a:ea typeface="Calibri"/>
                <a:sym typeface="Calibri"/>
              </a:rPr>
              <a:t>Pace University-Lenox Hill Hospital Physician Assistant Program – Class of 2016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 dirty="0">
                <a:solidFill>
                  <a:schemeClr val="dk1"/>
                </a:solidFill>
                <a:ea typeface="Calibri"/>
                <a:sym typeface="Calibri"/>
              </a:rPr>
              <a:t>Ramiz Desai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 dirty="0">
                <a:solidFill>
                  <a:schemeClr val="dk1"/>
                </a:solidFill>
                <a:ea typeface="Calibri"/>
                <a:sym typeface="Calibri"/>
              </a:rPr>
              <a:t>Yasmine Elraheb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 dirty="0">
                <a:solidFill>
                  <a:schemeClr val="dk1"/>
                </a:solidFill>
                <a:ea typeface="Calibri"/>
                <a:sym typeface="Calibri"/>
              </a:rPr>
              <a:t>Eric Ma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 dirty="0">
                <a:solidFill>
                  <a:schemeClr val="dk1"/>
                </a:solidFill>
                <a:ea typeface="Calibri"/>
                <a:sym typeface="Calibri"/>
              </a:rPr>
              <a:t>Marina Makarious</a:t>
            </a:r>
          </a:p>
        </p:txBody>
      </p:sp>
      <p:sp>
        <p:nvSpPr>
          <p:cNvPr id="56" name="Shape 56"/>
          <p:cNvSpPr txBox="1"/>
          <p:nvPr/>
        </p:nvSpPr>
        <p:spPr>
          <a:xfrm>
            <a:off x="5260975" y="545400"/>
            <a:ext cx="4833000" cy="56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311700" y="4360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b="1" dirty="0"/>
              <a:t>       Victoria Hospital</a:t>
            </a:r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320167" y="1142950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" sz="1600" dirty="0">
                <a:solidFill>
                  <a:srgbClr val="2F2B20"/>
                </a:solidFill>
              </a:rPr>
              <a:t>Secondary Teaching Hospital</a:t>
            </a:r>
          </a:p>
          <a:p>
            <a:pPr marL="971550" lvl="1" indent="-285750" rtl="0">
              <a:lnSpc>
                <a:spcPct val="100000"/>
              </a:lnSpc>
              <a:spcBef>
                <a:spcPts val="0"/>
              </a:spcBef>
              <a:buFont typeface="Courier New" pitchFamily="49" charset="0"/>
              <a:buChar char="o"/>
            </a:pPr>
            <a:r>
              <a:rPr lang="en" sz="1600" dirty="0">
                <a:solidFill>
                  <a:srgbClr val="2F2B20"/>
                </a:solidFill>
              </a:rPr>
              <a:t>Approximately 158 inpatient beds</a:t>
            </a:r>
          </a:p>
          <a:p>
            <a:pPr marL="971550" lvl="1" indent="-285750" rtl="0">
              <a:lnSpc>
                <a:spcPct val="100000"/>
              </a:lnSpc>
              <a:spcBef>
                <a:spcPts val="0"/>
              </a:spcBef>
              <a:buFont typeface="Courier New" pitchFamily="49" charset="0"/>
              <a:buChar char="o"/>
            </a:pPr>
            <a:r>
              <a:rPr lang="en" sz="1600" dirty="0">
                <a:solidFill>
                  <a:srgbClr val="2F2B20"/>
                </a:solidFill>
              </a:rPr>
              <a:t>50% of patients uninsured</a:t>
            </a:r>
          </a:p>
          <a:p>
            <a:pPr marL="971550" lvl="1" indent="-285750" rtl="0">
              <a:lnSpc>
                <a:spcPct val="100000"/>
              </a:lnSpc>
              <a:spcBef>
                <a:spcPts val="0"/>
              </a:spcBef>
              <a:buFont typeface="Courier New" pitchFamily="49" charset="0"/>
              <a:buChar char="o"/>
            </a:pPr>
            <a:r>
              <a:rPr lang="en" sz="1600" dirty="0">
                <a:solidFill>
                  <a:srgbClr val="2F2B20"/>
                </a:solidFill>
              </a:rPr>
              <a:t>Private insurance</a:t>
            </a:r>
          </a:p>
          <a:p>
            <a:pPr marL="971550" lvl="1" indent="-285750" rtl="0">
              <a:lnSpc>
                <a:spcPct val="100000"/>
              </a:lnSpc>
              <a:spcBef>
                <a:spcPts val="0"/>
              </a:spcBef>
              <a:buFont typeface="Courier New" pitchFamily="49" charset="0"/>
              <a:buChar char="o"/>
            </a:pPr>
            <a:r>
              <a:rPr lang="en" sz="1600" dirty="0">
                <a:solidFill>
                  <a:srgbClr val="2F2B20"/>
                </a:solidFill>
              </a:rPr>
              <a:t>Serves about 47,000 patients a year</a:t>
            </a:r>
          </a:p>
          <a:p>
            <a:pPr marL="514350" lvl="0" indent="-285750" rtl="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" sz="1600" dirty="0">
                <a:solidFill>
                  <a:srgbClr val="2F2B20"/>
                </a:solidFill>
              </a:rPr>
              <a:t>Patient Population</a:t>
            </a:r>
          </a:p>
          <a:p>
            <a:pPr marL="971550" lvl="1" indent="-285750" rtl="0">
              <a:lnSpc>
                <a:spcPct val="100000"/>
              </a:lnSpc>
              <a:spcBef>
                <a:spcPts val="0"/>
              </a:spcBef>
              <a:buFont typeface="Courier New" pitchFamily="49" charset="0"/>
              <a:buChar char="o"/>
            </a:pPr>
            <a:r>
              <a:rPr lang="en" sz="1600" dirty="0">
                <a:solidFill>
                  <a:srgbClr val="2F2B20"/>
                </a:solidFill>
              </a:rPr>
              <a:t>Primarily “colored” and “black”</a:t>
            </a:r>
          </a:p>
          <a:p>
            <a:pPr marL="971550" lvl="1" indent="-285750" rtl="0">
              <a:lnSpc>
                <a:spcPct val="100000"/>
              </a:lnSpc>
              <a:spcBef>
                <a:spcPts val="0"/>
              </a:spcBef>
              <a:buFont typeface="Courier New" pitchFamily="49" charset="0"/>
              <a:buChar char="o"/>
            </a:pPr>
            <a:r>
              <a:rPr lang="en" sz="1600" dirty="0">
                <a:solidFill>
                  <a:srgbClr val="2F2B20"/>
                </a:solidFill>
              </a:rPr>
              <a:t>Low- Mid Socioeconomic status</a:t>
            </a:r>
          </a:p>
        </p:txBody>
      </p:sp>
      <p:pic>
        <p:nvPicPr>
          <p:cNvPr id="117" name="Shape 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4524" y="0"/>
            <a:ext cx="3729475" cy="5129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Shape 122" descr="victoria hospital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922" y="863550"/>
            <a:ext cx="8888164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hape 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233" y="99341"/>
            <a:ext cx="3830100" cy="493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victoria waiting are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2967" y="691758"/>
            <a:ext cx="5004324" cy="375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311700" y="9957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000" b="1" dirty="0"/>
              <a:t>Internal Medicine Department</a:t>
            </a:r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311700" y="797592"/>
            <a:ext cx="8520600" cy="3551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1400" dirty="0">
                <a:solidFill>
                  <a:srgbClr val="2F2B20"/>
                </a:solidFill>
              </a:rPr>
              <a:t>5 “firms” and 2 consultants</a:t>
            </a:r>
          </a:p>
          <a:p>
            <a:pPr marL="914400" lvl="1" indent="-228600" rtl="0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" dirty="0">
                <a:solidFill>
                  <a:srgbClr val="2F2B20"/>
                </a:solidFill>
              </a:rPr>
              <a:t>Registrar, Intern, Students</a:t>
            </a:r>
          </a:p>
          <a:p>
            <a:pPr marL="457200" lvl="0" indent="-228600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1400" dirty="0">
                <a:solidFill>
                  <a:srgbClr val="2F2B20"/>
                </a:solidFill>
              </a:rPr>
              <a:t>Daily ICU rounds</a:t>
            </a:r>
          </a:p>
          <a:p>
            <a:pPr marL="457200" lvl="0" indent="-228600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1400" dirty="0">
                <a:solidFill>
                  <a:srgbClr val="2F2B20"/>
                </a:solidFill>
              </a:rPr>
              <a:t>Ward rounds with firm</a:t>
            </a:r>
          </a:p>
          <a:p>
            <a:pPr marL="914400" lvl="1" indent="-228600" rtl="0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" dirty="0">
                <a:solidFill>
                  <a:srgbClr val="2F2B20"/>
                </a:solidFill>
              </a:rPr>
              <a:t>Male and female medical wards</a:t>
            </a:r>
          </a:p>
          <a:p>
            <a:pPr marL="914400" lvl="1" indent="-228600" rtl="0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" dirty="0">
                <a:solidFill>
                  <a:srgbClr val="2F2B20"/>
                </a:solidFill>
              </a:rPr>
              <a:t>TB ward</a:t>
            </a:r>
          </a:p>
          <a:p>
            <a:pPr marL="457200" lvl="0" indent="-228600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1400" dirty="0">
                <a:solidFill>
                  <a:srgbClr val="2F2B20"/>
                </a:solidFill>
              </a:rPr>
              <a:t>Clinic</a:t>
            </a:r>
          </a:p>
          <a:p>
            <a:pPr marL="914400" lvl="1" indent="-228600" rtl="0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" dirty="0">
                <a:solidFill>
                  <a:srgbClr val="2F2B20"/>
                </a:solidFill>
              </a:rPr>
              <a:t>MOPD</a:t>
            </a:r>
          </a:p>
          <a:p>
            <a:pPr marL="914400" lvl="1" indent="-228600" rtl="0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" dirty="0">
                <a:solidFill>
                  <a:srgbClr val="2F2B20"/>
                </a:solidFill>
              </a:rPr>
              <a:t>Diabetes</a:t>
            </a:r>
          </a:p>
          <a:p>
            <a:pPr marL="457200" lvl="0" indent="-228600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1400" dirty="0">
                <a:solidFill>
                  <a:srgbClr val="2F2B20"/>
                </a:solidFill>
              </a:rPr>
              <a:t>Weekly Infectious Disease rounds</a:t>
            </a:r>
          </a:p>
          <a:p>
            <a:pPr marL="457200" lvl="0" indent="-228600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1400" dirty="0">
                <a:solidFill>
                  <a:srgbClr val="2F2B20"/>
                </a:solidFill>
              </a:rPr>
              <a:t>Weekly Journal Club</a:t>
            </a:r>
          </a:p>
          <a:p>
            <a:pPr marL="457200" lvl="0" indent="-228600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1400" dirty="0">
                <a:solidFill>
                  <a:srgbClr val="2F2B20"/>
                </a:solidFill>
              </a:rPr>
              <a:t>On-call every 5 days</a:t>
            </a:r>
          </a:p>
          <a:p>
            <a:pPr marL="914400" lvl="1" indent="-228600" rtl="0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" dirty="0">
                <a:solidFill>
                  <a:srgbClr val="2F2B20"/>
                </a:solidFill>
              </a:rPr>
              <a:t>Post-call rounds with consultant</a:t>
            </a:r>
          </a:p>
          <a:p>
            <a:pPr marL="628650" lvl="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sz="1050" dirty="0"/>
          </a:p>
        </p:txBody>
      </p:sp>
      <p:pic>
        <p:nvPicPr>
          <p:cNvPr id="136" name="Shape 136" descr="13694122_10154244708998805_418538198_o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8225" y="1017725"/>
            <a:ext cx="4344075" cy="3768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311700" y="1251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000" b="1" dirty="0"/>
              <a:t>Internal Medicine</a:t>
            </a:r>
          </a:p>
        </p:txBody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-156132" y="539370"/>
            <a:ext cx="3852000" cy="3453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1400" dirty="0">
                <a:solidFill>
                  <a:srgbClr val="2F2B20"/>
                </a:solidFill>
              </a:rPr>
              <a:t>Chronic Conditions</a:t>
            </a:r>
          </a:p>
          <a:p>
            <a:pPr marL="971550" lvl="1" indent="-285750" rtl="0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" dirty="0">
                <a:solidFill>
                  <a:srgbClr val="2F2B20"/>
                </a:solidFill>
              </a:rPr>
              <a:t>Heart disease: STEMI, NSTEMI, heart failure</a:t>
            </a:r>
          </a:p>
          <a:p>
            <a:pPr marL="971550" lvl="1" indent="-285750" rtl="0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" dirty="0">
                <a:solidFill>
                  <a:srgbClr val="2F2B20"/>
                </a:solidFill>
              </a:rPr>
              <a:t>Diabetes mellitus</a:t>
            </a:r>
          </a:p>
          <a:p>
            <a:pPr marL="971550" lvl="1" indent="-285750" rtl="0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" dirty="0">
                <a:solidFill>
                  <a:srgbClr val="2F2B20"/>
                </a:solidFill>
              </a:rPr>
              <a:t>Hypertension</a:t>
            </a:r>
          </a:p>
          <a:p>
            <a:pPr marL="971550" lvl="1" indent="-285750" rtl="0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" dirty="0">
                <a:solidFill>
                  <a:srgbClr val="2F2B20"/>
                </a:solidFill>
              </a:rPr>
              <a:t>Chronic kidney disease</a:t>
            </a:r>
          </a:p>
          <a:p>
            <a:pPr marL="971550" lvl="1" indent="-285750" rtl="0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" dirty="0">
                <a:solidFill>
                  <a:srgbClr val="2F2B20"/>
                </a:solidFill>
              </a:rPr>
              <a:t>Liver disease</a:t>
            </a:r>
          </a:p>
          <a:p>
            <a:pPr marL="971550" lvl="1" indent="-285750" rtl="0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" dirty="0">
                <a:solidFill>
                  <a:srgbClr val="2F2B20"/>
                </a:solidFill>
              </a:rPr>
              <a:t>Malignancy</a:t>
            </a:r>
          </a:p>
          <a:p>
            <a:pPr marL="971550" lvl="1" indent="-285750" rtl="0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" dirty="0">
                <a:solidFill>
                  <a:srgbClr val="2F2B20"/>
                </a:solidFill>
              </a:rPr>
              <a:t>CVA</a:t>
            </a:r>
          </a:p>
          <a:p>
            <a:pPr marL="514350" lvl="0" indent="-285750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1400" dirty="0">
                <a:solidFill>
                  <a:srgbClr val="2F2B20"/>
                </a:solidFill>
              </a:rPr>
              <a:t>Infectious Diseases</a:t>
            </a:r>
          </a:p>
          <a:p>
            <a:pPr marL="971550" lvl="1" indent="-285750" rtl="0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" dirty="0">
                <a:solidFill>
                  <a:srgbClr val="2F2B20"/>
                </a:solidFill>
              </a:rPr>
              <a:t>HIV/AIDS</a:t>
            </a:r>
          </a:p>
          <a:p>
            <a:pPr marL="971550" lvl="1" indent="-285750" rtl="0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" dirty="0">
                <a:solidFill>
                  <a:srgbClr val="2F2B20"/>
                </a:solidFill>
              </a:rPr>
              <a:t>Tuberculosis </a:t>
            </a:r>
          </a:p>
          <a:p>
            <a:pPr marL="971550" lvl="1" indent="-285750" rtl="0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" dirty="0">
                <a:solidFill>
                  <a:srgbClr val="2F2B20"/>
                </a:solidFill>
              </a:rPr>
              <a:t>Cryptococcal meningitis</a:t>
            </a:r>
          </a:p>
          <a:p>
            <a:pPr marL="971550" lvl="1" indent="-285750" rtl="0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" dirty="0">
                <a:solidFill>
                  <a:srgbClr val="2F2B20"/>
                </a:solidFill>
              </a:rPr>
              <a:t>Varicella pneumonia</a:t>
            </a:r>
          </a:p>
          <a:p>
            <a:pPr marL="742950" lvl="0" indent="-285750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dirty="0"/>
          </a:p>
          <a:p>
            <a:pPr marL="285750" lvl="0" indent="-285750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dirty="0"/>
          </a:p>
          <a:p>
            <a:pPr marL="285750" lvl="0" indent="-285750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dirty="0"/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dirty="0"/>
          </a:p>
          <a:p>
            <a:pPr marL="285750" lvl="0" indent="-285750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dirty="0"/>
          </a:p>
          <a:p>
            <a:pPr marL="285750" lvl="0" indent="-285750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dirty="0"/>
          </a:p>
          <a:p>
            <a:pPr marL="285750" lvl="0" indent="-285750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dirty="0"/>
          </a:p>
          <a:p>
            <a:pPr marL="285750" lvl="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dirty="0"/>
          </a:p>
        </p:txBody>
      </p:sp>
      <p:pic>
        <p:nvPicPr>
          <p:cNvPr id="3074" name="Picture 2" descr="victoria female war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519" y="960218"/>
            <a:ext cx="5198481" cy="389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311700" y="2088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b="1" dirty="0"/>
              <a:t>      Surgery Department</a:t>
            </a:r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188325" y="1008250"/>
            <a:ext cx="8520600" cy="399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683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dirty="0">
                <a:solidFill>
                  <a:srgbClr val="2F2B20"/>
                </a:solidFill>
              </a:rPr>
              <a:t>Daily morning ward rounds</a:t>
            </a:r>
          </a:p>
          <a:p>
            <a:pPr marL="914400" lvl="1" indent="-3429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Courier New" pitchFamily="49" charset="0"/>
              <a:buChar char="o"/>
            </a:pPr>
            <a:r>
              <a:rPr lang="en" sz="1800" dirty="0">
                <a:solidFill>
                  <a:srgbClr val="2F2B20"/>
                </a:solidFill>
              </a:rPr>
              <a:t>2 Interns, 2 Registrars, Jr./Sr. Consultants,</a:t>
            </a:r>
            <a:br>
              <a:rPr lang="en" sz="1800" dirty="0">
                <a:solidFill>
                  <a:srgbClr val="2F2B20"/>
                </a:solidFill>
              </a:rPr>
            </a:br>
            <a:r>
              <a:rPr lang="en" sz="1800" dirty="0">
                <a:solidFill>
                  <a:srgbClr val="2F2B20"/>
                </a:solidFill>
              </a:rPr>
              <a:t>Sisters (nurses) &amp; students</a:t>
            </a:r>
          </a:p>
          <a:p>
            <a:pPr marL="914400" lvl="1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Courier New" pitchFamily="49" charset="0"/>
              <a:buChar char="o"/>
            </a:pPr>
            <a:r>
              <a:rPr lang="en" sz="1800" dirty="0">
                <a:solidFill>
                  <a:srgbClr val="2F2B20"/>
                </a:solidFill>
              </a:rPr>
              <a:t>Male vs. Female surgical wards </a:t>
            </a:r>
          </a:p>
          <a:p>
            <a:pPr marL="457200" lvl="0" indent="-3683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dirty="0">
                <a:solidFill>
                  <a:srgbClr val="2F2B20"/>
                </a:solidFill>
              </a:rPr>
              <a:t>Minor Ops</a:t>
            </a:r>
          </a:p>
          <a:p>
            <a:pPr marL="914400" lvl="1" indent="-3429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Courier New" pitchFamily="49" charset="0"/>
              <a:buChar char="o"/>
            </a:pPr>
            <a:r>
              <a:rPr lang="en" sz="1800" dirty="0">
                <a:solidFill>
                  <a:srgbClr val="2F2B20"/>
                </a:solidFill>
              </a:rPr>
              <a:t>I&amp;D, D&amp;Cs, Biopsies, Sigmoidoscopies</a:t>
            </a:r>
          </a:p>
          <a:p>
            <a:pPr marL="457200" lvl="0" indent="-3683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dirty="0">
                <a:solidFill>
                  <a:srgbClr val="2F2B20"/>
                </a:solidFill>
              </a:rPr>
              <a:t>“Theater” - aka Operating Room (OR)</a:t>
            </a:r>
          </a:p>
          <a:p>
            <a:pPr marL="914400" lvl="1" indent="-3429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Courier New" pitchFamily="49" charset="0"/>
              <a:buChar char="o"/>
            </a:pPr>
            <a:r>
              <a:rPr lang="en" sz="1800" dirty="0">
                <a:solidFill>
                  <a:srgbClr val="2F2B20"/>
                </a:solidFill>
              </a:rPr>
              <a:t>Lap Choleys, Hernia repairs, </a:t>
            </a:r>
            <a:r>
              <a:rPr lang="en-US" sz="1800" dirty="0">
                <a:solidFill>
                  <a:srgbClr val="2F2B20"/>
                </a:solidFill>
              </a:rPr>
              <a:t>“</a:t>
            </a:r>
            <a:r>
              <a:rPr lang="en" sz="1800" dirty="0">
                <a:solidFill>
                  <a:srgbClr val="2F2B20"/>
                </a:solidFill>
              </a:rPr>
              <a:t>toe</a:t>
            </a:r>
            <a:r>
              <a:rPr lang="en-US" sz="1800" dirty="0">
                <a:solidFill>
                  <a:srgbClr val="2F2B20"/>
                </a:solidFill>
              </a:rPr>
              <a:t>-e</a:t>
            </a:r>
            <a:r>
              <a:rPr lang="en" sz="1800" dirty="0">
                <a:solidFill>
                  <a:srgbClr val="2F2B20"/>
                </a:solidFill>
              </a:rPr>
              <a:t>ctomies</a:t>
            </a:r>
            <a:r>
              <a:rPr lang="en-US" sz="1800" dirty="0">
                <a:solidFill>
                  <a:srgbClr val="2F2B20"/>
                </a:solidFill>
              </a:rPr>
              <a:t>”</a:t>
            </a:r>
            <a:endParaRPr lang="en" sz="1800" dirty="0">
              <a:solidFill>
                <a:srgbClr val="2F2B20"/>
              </a:solidFill>
            </a:endParaRPr>
          </a:p>
          <a:p>
            <a:pPr marL="914400" lvl="1" indent="-3429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Courier New" pitchFamily="49" charset="0"/>
              <a:buChar char="o"/>
            </a:pPr>
            <a:r>
              <a:rPr lang="en" sz="1800" dirty="0">
                <a:solidFill>
                  <a:srgbClr val="2F2B20"/>
                </a:solidFill>
              </a:rPr>
              <a:t>Stab wound explorations, mastectomies,</a:t>
            </a:r>
            <a:br>
              <a:rPr lang="en" sz="1800" dirty="0">
                <a:solidFill>
                  <a:srgbClr val="2F2B20"/>
                </a:solidFill>
              </a:rPr>
            </a:br>
            <a:r>
              <a:rPr lang="en" sz="1800" dirty="0">
                <a:solidFill>
                  <a:srgbClr val="2F2B20"/>
                </a:solidFill>
              </a:rPr>
              <a:t>TURPs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50" name="Shape 150" descr="IMG_6939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0448" y="208800"/>
            <a:ext cx="3473552" cy="4631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311700" y="1635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000" b="1" dirty="0"/>
              <a:t>	</a:t>
            </a:r>
            <a:r>
              <a:rPr lang="en" sz="3000" b="1" dirty="0"/>
              <a:t>Surgery Department </a:t>
            </a:r>
          </a:p>
        </p:txBody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311700" y="1061975"/>
            <a:ext cx="8520600" cy="3218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rgbClr val="2F2B20"/>
                </a:solidFill>
              </a:rPr>
              <a:t>Gastrointestinal Unit</a:t>
            </a:r>
          </a:p>
          <a:p>
            <a:pPr marL="914400" lvl="1" indent="-3556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Courier New" pitchFamily="49" charset="0"/>
              <a:buChar char="o"/>
            </a:pPr>
            <a:r>
              <a:rPr lang="en" sz="2000" dirty="0">
                <a:solidFill>
                  <a:srgbClr val="2F2B20"/>
                </a:solidFill>
              </a:rPr>
              <a:t>G-scope, C-scope</a:t>
            </a:r>
          </a:p>
          <a:p>
            <a:pPr marL="457200" lvl="0" indent="-3556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rgbClr val="2F2B20"/>
                </a:solidFill>
              </a:rPr>
              <a:t>Casualty (emergency department) consults</a:t>
            </a:r>
          </a:p>
          <a:p>
            <a:pPr marL="457200" lvl="0" indent="-355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rgbClr val="2F2B20"/>
                </a:solidFill>
              </a:rPr>
              <a:t>Dressing Room</a:t>
            </a:r>
          </a:p>
          <a:p>
            <a:pPr marL="914400" lvl="1" indent="-35560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Courier New" pitchFamily="49" charset="0"/>
              <a:buChar char="o"/>
            </a:pPr>
            <a:r>
              <a:rPr lang="en" sz="2000" dirty="0">
                <a:solidFill>
                  <a:srgbClr val="2F2B20"/>
                </a:solidFill>
              </a:rPr>
              <a:t>Wound checks</a:t>
            </a:r>
          </a:p>
          <a:p>
            <a:pPr marL="1371600" lvl="2" indent="-35560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Wingdings" pitchFamily="2" charset="2"/>
              <a:buChar char="§"/>
            </a:pPr>
            <a:r>
              <a:rPr lang="en" sz="2000" dirty="0">
                <a:solidFill>
                  <a:srgbClr val="2F2B20"/>
                </a:solidFill>
              </a:rPr>
              <a:t>Late stage diseases</a:t>
            </a:r>
          </a:p>
          <a:p>
            <a:pPr marL="457200" lvl="0" indent="-3556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rgbClr val="2F2B20"/>
                </a:solidFill>
              </a:rPr>
              <a:t>Weekly Clinic – Patient population</a:t>
            </a:r>
          </a:p>
          <a:p>
            <a:pPr marL="914400" lvl="1" indent="-355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Courier New" pitchFamily="49" charset="0"/>
              <a:buChar char="o"/>
            </a:pPr>
            <a:r>
              <a:rPr lang="en" sz="2000" dirty="0">
                <a:solidFill>
                  <a:srgbClr val="2F2B20"/>
                </a:solidFill>
              </a:rPr>
              <a:t>GSH referrals – CT, ERCP</a:t>
            </a:r>
          </a:p>
          <a:p>
            <a:pPr marL="0" lvl="0" indent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000" dirty="0"/>
          </a:p>
        </p:txBody>
      </p:sp>
      <p:pic>
        <p:nvPicPr>
          <p:cNvPr id="157" name="Shape 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0173" y="358600"/>
            <a:ext cx="3353827" cy="4327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311700" y="569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000" b="1" dirty="0"/>
              <a:t>Surgery Team </a:t>
            </a:r>
          </a:p>
        </p:txBody>
      </p:sp>
      <p:pic>
        <p:nvPicPr>
          <p:cNvPr id="163" name="Shape 163" descr="IMG_6945.JPG"/>
          <p:cNvPicPr preferRelativeResize="0"/>
          <p:nvPr/>
        </p:nvPicPr>
        <p:blipFill rotWithShape="1">
          <a:blip r:embed="rId4">
            <a:alphaModFix/>
          </a:blip>
          <a:srcRect r="4689" b="14602"/>
          <a:stretch/>
        </p:blipFill>
        <p:spPr>
          <a:xfrm>
            <a:off x="564475" y="629650"/>
            <a:ext cx="3621436" cy="432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 descr="IMG_6936.JPG"/>
          <p:cNvPicPr preferRelativeResize="0"/>
          <p:nvPr/>
        </p:nvPicPr>
        <p:blipFill rotWithShape="1">
          <a:blip r:embed="rId5">
            <a:alphaModFix/>
          </a:blip>
          <a:srcRect l="4349" t="8422" r="4658" b="6412"/>
          <a:stretch/>
        </p:blipFill>
        <p:spPr>
          <a:xfrm>
            <a:off x="4854353" y="629649"/>
            <a:ext cx="3466147" cy="432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57"/>
          <p:cNvPicPr preferRelativeResize="0"/>
          <p:nvPr/>
        </p:nvPicPr>
        <p:blipFill>
          <a:blip r:embed="rId3">
            <a:alphaModFix amt="29000"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311700" y="245600"/>
            <a:ext cx="8520600" cy="94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000" b="1" dirty="0"/>
              <a:t>South African vs. U.S. Health System</a:t>
            </a:r>
          </a:p>
        </p:txBody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311700" y="842855"/>
            <a:ext cx="8520600" cy="3682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rgbClr val="2F2B20"/>
                </a:solidFill>
              </a:rPr>
              <a:t>Lack of resources</a:t>
            </a:r>
          </a:p>
          <a:p>
            <a:pPr marL="971550" lvl="1" indent="-28575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</a:pPr>
            <a:r>
              <a:rPr lang="en" sz="1600" dirty="0">
                <a:solidFill>
                  <a:srgbClr val="2F2B20"/>
                </a:solidFill>
              </a:rPr>
              <a:t>More reliance on physical exam skills and clinical judgement</a:t>
            </a:r>
          </a:p>
          <a:p>
            <a:pPr marL="971550" lvl="1" indent="-28575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</a:pPr>
            <a:r>
              <a:rPr lang="en" sz="1600" dirty="0">
                <a:solidFill>
                  <a:srgbClr val="2F2B20"/>
                </a:solidFill>
              </a:rPr>
              <a:t>No CT scan at Victoria Hospital </a:t>
            </a:r>
          </a:p>
          <a:p>
            <a:pPr marL="971550" lvl="1" indent="-28575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</a:pPr>
            <a:r>
              <a:rPr lang="en" sz="1600" dirty="0">
                <a:solidFill>
                  <a:srgbClr val="2F2B20"/>
                </a:solidFill>
              </a:rPr>
              <a:t>Limited access to dialysis</a:t>
            </a:r>
          </a:p>
          <a:p>
            <a:pPr marL="971550" lvl="1" indent="-28575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</a:pPr>
            <a:r>
              <a:rPr lang="en" sz="1600" dirty="0">
                <a:solidFill>
                  <a:srgbClr val="2F2B20"/>
                </a:solidFill>
              </a:rPr>
              <a:t>No EMR</a:t>
            </a:r>
          </a:p>
          <a:p>
            <a:pPr marL="971550" lvl="1" indent="-28575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</a:pPr>
            <a:r>
              <a:rPr lang="en" sz="1600" dirty="0">
                <a:solidFill>
                  <a:srgbClr val="2F2B20"/>
                </a:solidFill>
              </a:rPr>
              <a:t>Communication between facilities and continuity of care </a:t>
            </a:r>
          </a:p>
          <a:p>
            <a:pPr marL="971550" lvl="1" indent="-28575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</a:pPr>
            <a:r>
              <a:rPr lang="en" sz="1600" dirty="0">
                <a:solidFill>
                  <a:srgbClr val="2F2B20"/>
                </a:solidFill>
              </a:rPr>
              <a:t>No negative pressure rooms (TB)</a:t>
            </a:r>
          </a:p>
          <a:p>
            <a:pPr marL="971550" lvl="1" indent="-28575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</a:pPr>
            <a:r>
              <a:rPr lang="en" sz="1600" dirty="0">
                <a:solidFill>
                  <a:srgbClr val="2F2B20"/>
                </a:solidFill>
              </a:rPr>
              <a:t>Heparinized tubes for VBG/ABG</a:t>
            </a:r>
          </a:p>
          <a:p>
            <a:pPr marL="971550" lvl="1" indent="-28575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</a:pPr>
            <a:r>
              <a:rPr lang="en" sz="1600" dirty="0">
                <a:solidFill>
                  <a:srgbClr val="2F2B20"/>
                </a:solidFill>
              </a:rPr>
              <a:t>Abdominal paracentesis for ascites </a:t>
            </a:r>
          </a:p>
          <a:p>
            <a:pPr marL="514350" lvl="0" indent="-28575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rgbClr val="2F2B20"/>
                </a:solidFill>
              </a:rPr>
              <a:t>Sterility/Instrument reusage </a:t>
            </a:r>
          </a:p>
          <a:p>
            <a:pPr marL="514350" lvl="0" indent="-28575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rgbClr val="2F2B20"/>
                </a:solidFill>
              </a:rPr>
              <a:t>No screening guidelines (i.e. colonoscopies, mammograms)</a:t>
            </a:r>
          </a:p>
          <a:p>
            <a:pPr marL="514350" lvl="0" indent="-28575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rgbClr val="2F2B20"/>
                </a:solidFill>
              </a:rPr>
              <a:t>“Sisters” (nurses) - different scope of practice</a:t>
            </a:r>
          </a:p>
          <a:p>
            <a:pPr marL="514350" lvl="0" indent="-28575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rgbClr val="2F2B20"/>
                </a:solidFill>
              </a:rPr>
              <a:t>Long waiting times for patients 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57"/>
          <p:cNvPicPr preferRelativeResize="0"/>
          <p:nvPr/>
        </p:nvPicPr>
        <p:blipFill>
          <a:blip r:embed="rId3">
            <a:alphaModFix amt="29000"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000" b="1" dirty="0"/>
              <a:t>Impactful Moments</a:t>
            </a:r>
          </a:p>
        </p:txBody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226600" y="1264500"/>
            <a:ext cx="8520600" cy="320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2B20"/>
                </a:solidFill>
              </a:rPr>
              <a:t>R</a:t>
            </a:r>
            <a:r>
              <a:rPr lang="en" dirty="0">
                <a:solidFill>
                  <a:srgbClr val="2F2B20"/>
                </a:solidFill>
              </a:rPr>
              <a:t>especting patients’ decisions</a:t>
            </a:r>
          </a:p>
          <a:p>
            <a:pPr marL="971550" lvl="1" indent="-285750">
              <a:lnSpc>
                <a:spcPct val="130000"/>
              </a:lnSpc>
              <a:spcAft>
                <a:spcPts val="0"/>
              </a:spcAft>
              <a:buFont typeface="Courier New" pitchFamily="49" charset="0"/>
              <a:buChar char="o"/>
            </a:pPr>
            <a:r>
              <a:rPr lang="en" sz="1600" dirty="0">
                <a:solidFill>
                  <a:srgbClr val="2F2B20"/>
                </a:solidFill>
              </a:rPr>
              <a:t>75 year old female with PAD presenting with b</a:t>
            </a:r>
            <a:r>
              <a:rPr lang="en-US" sz="1600" dirty="0" err="1">
                <a:solidFill>
                  <a:srgbClr val="2F2B20"/>
                </a:solidFill>
              </a:rPr>
              <a:t>ilateral</a:t>
            </a:r>
            <a:r>
              <a:rPr lang="en" sz="1600" dirty="0">
                <a:solidFill>
                  <a:srgbClr val="2F2B20"/>
                </a:solidFill>
              </a:rPr>
              <a:t> leg gangrene</a:t>
            </a:r>
          </a:p>
          <a:p>
            <a:pPr marL="514350" lvl="0" indent="-285750"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" dirty="0">
              <a:solidFill>
                <a:srgbClr val="2F2B20"/>
              </a:solidFill>
            </a:endParaRPr>
          </a:p>
          <a:p>
            <a:pPr marL="514350" lvl="0" indent="-285750"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>
                <a:solidFill>
                  <a:srgbClr val="2F2B20"/>
                </a:solidFill>
              </a:rPr>
              <a:t>Limitation to hemodialysis</a:t>
            </a:r>
          </a:p>
          <a:p>
            <a:pPr marL="971550" lvl="1" indent="-285750">
              <a:lnSpc>
                <a:spcPct val="130000"/>
              </a:lnSpc>
              <a:spcAft>
                <a:spcPts val="0"/>
              </a:spcAft>
              <a:buFont typeface="Courier New" pitchFamily="49" charset="0"/>
              <a:buChar char="o"/>
            </a:pPr>
            <a:r>
              <a:rPr lang="en" sz="1600" dirty="0">
                <a:solidFill>
                  <a:srgbClr val="2F2B20"/>
                </a:solidFill>
              </a:rPr>
              <a:t>33 year old male with </a:t>
            </a:r>
            <a:r>
              <a:rPr lang="en-US" sz="1600" dirty="0">
                <a:solidFill>
                  <a:srgbClr val="2F2B20"/>
                </a:solidFill>
              </a:rPr>
              <a:t>Stage 5</a:t>
            </a:r>
            <a:r>
              <a:rPr lang="en" sz="1600" dirty="0">
                <a:solidFill>
                  <a:srgbClr val="2F2B20"/>
                </a:solidFill>
              </a:rPr>
              <a:t> </a:t>
            </a:r>
            <a:r>
              <a:rPr lang="en-US" sz="1600" dirty="0">
                <a:solidFill>
                  <a:srgbClr val="2F2B20"/>
                </a:solidFill>
              </a:rPr>
              <a:t>CKD </a:t>
            </a:r>
            <a:r>
              <a:rPr lang="en" sz="1600" dirty="0">
                <a:solidFill>
                  <a:srgbClr val="2F2B20"/>
                </a:solidFill>
              </a:rPr>
              <a:t>unable to receive hemodialysis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311700" y="623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000" b="1" dirty="0">
                <a:latin typeface="+mj-lt"/>
                <a:cs typeface="Calibri"/>
              </a:rPr>
              <a:t>Brief History of South Africa</a:t>
            </a:r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0" y="673775"/>
            <a:ext cx="6642900" cy="395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302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Colonized by the English and Dutch in 17</a:t>
            </a:r>
            <a:r>
              <a:rPr lang="en" sz="1400" baseline="30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th</a:t>
            </a:r>
            <a:r>
              <a:rPr lang="en" sz="1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century</a:t>
            </a:r>
          </a:p>
          <a:p>
            <a:pPr marL="457200" lvl="0" indent="-3302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Discovery of natural resources around 1900</a:t>
            </a:r>
          </a:p>
          <a:p>
            <a:pPr marL="914400" lvl="1" indent="-33020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 pitchFamily="49" charset="0"/>
              <a:buChar char="o"/>
            </a:pPr>
            <a:r>
              <a:rPr lang="en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Mineral resources (gold, diamond, platinum)</a:t>
            </a:r>
          </a:p>
          <a:p>
            <a:pPr marL="914400" lvl="1" indent="-33020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 pitchFamily="49" charset="0"/>
              <a:buChar char="o"/>
            </a:pPr>
            <a:r>
              <a:rPr lang="en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Boer War - English vs. Afrikaners (Dutch descendants)</a:t>
            </a:r>
          </a:p>
          <a:p>
            <a:pPr marL="914400" lvl="1" indent="-3302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 pitchFamily="49" charset="0"/>
              <a:buChar char="o"/>
            </a:pPr>
            <a:r>
              <a:rPr lang="en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Land mines</a:t>
            </a:r>
          </a:p>
          <a:p>
            <a:pPr marL="457200" lvl="0" indent="-3302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Apartheid</a:t>
            </a:r>
          </a:p>
          <a:p>
            <a:pPr marL="914400" lvl="1" indent="-3302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 pitchFamily="49" charset="0"/>
              <a:buChar char="o"/>
            </a:pPr>
            <a:r>
              <a:rPr lang="en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 means to establish control over the economic and social system</a:t>
            </a:r>
          </a:p>
          <a:p>
            <a:pPr marL="914400" lvl="1" indent="-3302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 pitchFamily="49" charset="0"/>
              <a:buChar char="o"/>
            </a:pPr>
            <a:r>
              <a:rPr lang="en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Racial discrimination with territorial separation and police repression</a:t>
            </a:r>
          </a:p>
          <a:p>
            <a:pPr marL="457200" lvl="0" indent="-3302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Melting pot </a:t>
            </a:r>
          </a:p>
          <a:p>
            <a:pPr marL="914400" lvl="1" indent="-3302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 pitchFamily="49" charset="0"/>
              <a:buChar char="o"/>
            </a:pPr>
            <a:r>
              <a:rPr lang="en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South Africans of European, African, Malaysian, Indonesian, Indian, and other mixed race descent</a:t>
            </a:r>
          </a:p>
          <a:p>
            <a:pPr marL="914400" lvl="1" indent="-3302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 pitchFamily="49" charset="0"/>
              <a:buChar char="o"/>
            </a:pPr>
            <a:r>
              <a:rPr lang="en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12 different languages spoken (most common: English, Afrikaans, Xhosa, Zulu)</a:t>
            </a:r>
          </a:p>
          <a:p>
            <a:pPr marL="457200" lvl="0" indent="-3302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Today, disparity persists despite the end of Apartheid and segregation laws</a:t>
            </a: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sz="1400" dirty="0"/>
          </a:p>
        </p:txBody>
      </p:sp>
      <p:pic>
        <p:nvPicPr>
          <p:cNvPr id="64" name="Shape 64" descr="20160703_145748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1875" y="673775"/>
            <a:ext cx="2582122" cy="4377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57"/>
          <p:cNvPicPr preferRelativeResize="0"/>
          <p:nvPr/>
        </p:nvPicPr>
        <p:blipFill>
          <a:blip r:embed="rId2">
            <a:alphaModFix amt="29000"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" sz="3000" b="1" dirty="0"/>
              <a:t>Exploring Cape Town and South Africa!</a:t>
            </a:r>
            <a:endParaRPr lang="en-US" sz="3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lvl="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rgbClr val="2F2B20"/>
                </a:solidFill>
              </a:rPr>
              <a:t>Garden Route </a:t>
            </a:r>
          </a:p>
          <a:p>
            <a:pPr marL="914400" lvl="1" indent="-228600">
              <a:lnSpc>
                <a:spcPct val="10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" sz="2000" dirty="0">
                <a:solidFill>
                  <a:srgbClr val="2F2B20"/>
                </a:solidFill>
              </a:rPr>
              <a:t>Bungee Jumping, Ziplining, Ostrich </a:t>
            </a:r>
            <a:r>
              <a:rPr lang="en-US" sz="2000" dirty="0">
                <a:solidFill>
                  <a:srgbClr val="2F2B20"/>
                </a:solidFill>
              </a:rPr>
              <a:t>f</a:t>
            </a:r>
            <a:r>
              <a:rPr lang="en" sz="2000" dirty="0">
                <a:solidFill>
                  <a:srgbClr val="2F2B20"/>
                </a:solidFill>
              </a:rPr>
              <a:t>arm, Elephant </a:t>
            </a:r>
            <a:r>
              <a:rPr lang="en-US" sz="2000" dirty="0">
                <a:solidFill>
                  <a:srgbClr val="2F2B20"/>
                </a:solidFill>
              </a:rPr>
              <a:t>g</a:t>
            </a:r>
            <a:r>
              <a:rPr lang="en" sz="2000" dirty="0">
                <a:solidFill>
                  <a:srgbClr val="2F2B20"/>
                </a:solidFill>
              </a:rPr>
              <a:t>ame </a:t>
            </a:r>
            <a:r>
              <a:rPr lang="en-US" sz="2000" dirty="0">
                <a:solidFill>
                  <a:srgbClr val="2F2B20"/>
                </a:solidFill>
              </a:rPr>
              <a:t>r</a:t>
            </a:r>
            <a:r>
              <a:rPr lang="en" sz="2000" dirty="0">
                <a:solidFill>
                  <a:srgbClr val="2F2B20"/>
                </a:solidFill>
              </a:rPr>
              <a:t>eserve </a:t>
            </a:r>
          </a:p>
          <a:p>
            <a:pPr marL="514350" lvl="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rgbClr val="2F2B20"/>
                </a:solidFill>
              </a:rPr>
              <a:t>Bo Kaap</a:t>
            </a:r>
          </a:p>
          <a:p>
            <a:pPr marL="514350" lvl="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rgbClr val="2F2B20"/>
                </a:solidFill>
              </a:rPr>
              <a:t>Robben Island</a:t>
            </a:r>
          </a:p>
          <a:p>
            <a:pPr marL="514350" lvl="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rgbClr val="2F2B20"/>
                </a:solidFill>
              </a:rPr>
              <a:t>Lion’s Head </a:t>
            </a:r>
          </a:p>
          <a:p>
            <a:pPr marL="514350" lvl="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rgbClr val="2F2B20"/>
                </a:solidFill>
              </a:rPr>
              <a:t>Table Mountain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514350" lvl="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F2B20"/>
                </a:solidFill>
              </a:rPr>
              <a:t>Cape Point/Cape of Good Hope</a:t>
            </a:r>
          </a:p>
          <a:p>
            <a:pPr marL="514350" lvl="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2F2B20"/>
                </a:solidFill>
              </a:rPr>
              <a:t>Hout</a:t>
            </a:r>
            <a:r>
              <a:rPr lang="en-US" sz="2000" dirty="0">
                <a:solidFill>
                  <a:srgbClr val="2F2B20"/>
                </a:solidFill>
              </a:rPr>
              <a:t> Bay</a:t>
            </a:r>
            <a:endParaRPr lang="en" sz="2000" dirty="0">
              <a:solidFill>
                <a:srgbClr val="2F2B20"/>
              </a:solidFill>
            </a:endParaRPr>
          </a:p>
          <a:p>
            <a:pPr marL="514350" lvl="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rgbClr val="2F2B20"/>
                </a:solidFill>
              </a:rPr>
              <a:t>Camps Bay</a:t>
            </a:r>
          </a:p>
          <a:p>
            <a:pPr marL="514350" lvl="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rgbClr val="2F2B20"/>
                </a:solidFill>
              </a:rPr>
              <a:t>Kalk Bay</a:t>
            </a:r>
          </a:p>
          <a:p>
            <a:pPr marL="514350" lvl="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rgbClr val="2F2B20"/>
                </a:solidFill>
              </a:rPr>
              <a:t>Boulder’s Beach</a:t>
            </a:r>
          </a:p>
          <a:p>
            <a:pPr marL="514350" lvl="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rgbClr val="2F2B20"/>
                </a:solidFill>
              </a:rPr>
              <a:t>Groot Constantia Wine Estate</a:t>
            </a:r>
          </a:p>
          <a:p>
            <a:pPr marL="514350" lvl="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rgbClr val="2F2B20"/>
                </a:solidFill>
              </a:rPr>
              <a:t>Safari - Johannesburg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053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hape 187" descr="20160617_15242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24925"/>
            <a:ext cx="4774744" cy="2718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 descr="20160611_110558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406569" cy="242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 descr="20160617_153150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14750" y="1758625"/>
            <a:ext cx="2029247" cy="3384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Shape 190" descr="20160617_161353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90572" y="-13"/>
            <a:ext cx="4753430" cy="2422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Shape 191" descr="IMG_4595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17189" y="2424923"/>
            <a:ext cx="3624778" cy="2718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Shape 1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9250" y="0"/>
            <a:ext cx="6857933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hape 2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2221" y="64888"/>
            <a:ext cx="6544838" cy="4987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hape 206" descr="IMG_5415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75" y="0"/>
            <a:ext cx="2633560" cy="33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Shape 2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9366" y="0"/>
            <a:ext cx="4104635" cy="307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Shape 20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42575" y="2065025"/>
            <a:ext cx="4104649" cy="30784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Shape 209"/>
          <p:cNvSpPr txBox="1"/>
          <p:nvPr/>
        </p:nvSpPr>
        <p:spPr>
          <a:xfrm>
            <a:off x="6293525" y="3690800"/>
            <a:ext cx="2633700" cy="79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...a few new friends!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100075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0381"/>
            <a:ext cx="5596467" cy="2383119"/>
          </a:xfrm>
          <a:prstGeom prst="rect">
            <a:avLst/>
          </a:prstGeom>
        </p:spPr>
      </p:pic>
      <p:pic>
        <p:nvPicPr>
          <p:cNvPr id="12" name="Picture 11" descr="P100075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34" y="2051050"/>
            <a:ext cx="4123266" cy="3092450"/>
          </a:xfrm>
          <a:prstGeom prst="rect">
            <a:avLst/>
          </a:prstGeom>
        </p:spPr>
      </p:pic>
      <p:pic>
        <p:nvPicPr>
          <p:cNvPr id="11" name="Picture 10" descr="P100076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08" y="0"/>
            <a:ext cx="3657692" cy="24680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97476" y="0"/>
            <a:ext cx="1392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BIG FIVE</a:t>
            </a:r>
          </a:p>
        </p:txBody>
      </p:sp>
      <p:pic>
        <p:nvPicPr>
          <p:cNvPr id="14" name="Picture 13" descr="P100068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20444" cy="3090333"/>
          </a:xfrm>
          <a:prstGeom prst="rect">
            <a:avLst/>
          </a:prstGeom>
        </p:spPr>
      </p:pic>
      <p:pic>
        <p:nvPicPr>
          <p:cNvPr id="7" name="Picture 6" descr="P100074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840" y="1371599"/>
            <a:ext cx="2813959" cy="191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541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boo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18485" cy="2455333"/>
          </a:xfrm>
          <a:prstGeom prst="rect">
            <a:avLst/>
          </a:prstGeom>
        </p:spPr>
      </p:pic>
      <p:pic>
        <p:nvPicPr>
          <p:cNvPr id="8" name="Picture 7" descr="P10007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945" y="1566333"/>
            <a:ext cx="1582053" cy="1761067"/>
          </a:xfrm>
          <a:prstGeom prst="rect">
            <a:avLst/>
          </a:prstGeom>
        </p:spPr>
      </p:pic>
      <p:pic>
        <p:nvPicPr>
          <p:cNvPr id="10" name="Picture 9" descr="P100073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933" y="3318933"/>
            <a:ext cx="2269067" cy="1824567"/>
          </a:xfrm>
          <a:prstGeom prst="rect">
            <a:avLst/>
          </a:prstGeom>
        </p:spPr>
      </p:pic>
      <p:pic>
        <p:nvPicPr>
          <p:cNvPr id="11" name="Picture 10" descr="P100069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034" y="1"/>
            <a:ext cx="1603966" cy="1650999"/>
          </a:xfrm>
          <a:prstGeom prst="rect">
            <a:avLst/>
          </a:prstGeom>
        </p:spPr>
      </p:pic>
      <p:pic>
        <p:nvPicPr>
          <p:cNvPr id="13" name="Picture 12" descr="P1000727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7163"/>
            <a:ext cx="6883400" cy="2706337"/>
          </a:xfrm>
          <a:prstGeom prst="rect">
            <a:avLst/>
          </a:prstGeom>
        </p:spPr>
      </p:pic>
      <p:pic>
        <p:nvPicPr>
          <p:cNvPr id="12" name="Picture 11" descr="P1000719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99" y="0"/>
            <a:ext cx="44196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3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hape 2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0749" y="25337"/>
            <a:ext cx="6790425" cy="5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Shape 2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4048" y="0"/>
            <a:ext cx="2709952" cy="3412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3988" y="0"/>
            <a:ext cx="3828873" cy="245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2398394"/>
            <a:ext cx="2903734" cy="274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76486" y="3221664"/>
            <a:ext cx="2367514" cy="1921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" name="Shape 2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3864"/>
            <a:ext cx="3322548" cy="2491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table mountain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29" y="2398395"/>
            <a:ext cx="4615171" cy="274510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Shape 2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01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0" name="Shape 70" descr="IMG_7229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84277"/>
            <a:ext cx="9143997" cy="4374943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Shape 232" descr="IMG_6889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2974" y="0"/>
            <a:ext cx="6858047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Shape 237" descr="IMG_679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2799" y="2783050"/>
            <a:ext cx="2641196" cy="2360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Shape 2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6726" y="0"/>
            <a:ext cx="2087274" cy="2783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Shape 2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55600" y="2570875"/>
            <a:ext cx="3430178" cy="2572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Shape 2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3346581" cy="2459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ziplin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591" y="0"/>
            <a:ext cx="2269948" cy="2604773"/>
          </a:xfrm>
          <a:prstGeom prst="rect">
            <a:avLst/>
          </a:prstGeom>
        </p:spPr>
      </p:pic>
      <p:pic>
        <p:nvPicPr>
          <p:cNvPr id="241" name="Shape 2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50445" y="0"/>
            <a:ext cx="2169151" cy="2780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Shape 2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2437500"/>
            <a:ext cx="3255603" cy="270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Shape 2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6175" y="0"/>
            <a:ext cx="685016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South Africa is LEKKER!</a:t>
            </a:r>
          </a:p>
        </p:txBody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 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55" name="Shape 2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37774"/>
            <a:ext cx="9143998" cy="443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Shape 2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2960" y="0"/>
            <a:ext cx="6858088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57"/>
          <p:cNvPicPr preferRelativeResize="0"/>
          <p:nvPr/>
        </p:nvPicPr>
        <p:blipFill>
          <a:blip r:embed="rId3">
            <a:alphaModFix amt="29000"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Shape 2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dirty="0"/>
              <a:t>Reference</a:t>
            </a:r>
            <a:r>
              <a:rPr lang="en-US" dirty="0"/>
              <a:t>s</a:t>
            </a:r>
            <a:endParaRPr lang="en" dirty="0"/>
          </a:p>
        </p:txBody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85750" lvl="0" indent="-285750">
              <a:buFont typeface="Arial"/>
              <a:buChar char="•"/>
            </a:pPr>
            <a:r>
              <a:rPr lang="en-US" dirty="0"/>
              <a:t>Child Family Health International. </a:t>
            </a:r>
            <a:r>
              <a:rPr lang="en-US" dirty="0">
                <a:hlinkClick r:id="rId4"/>
              </a:rPr>
              <a:t>https://www.cfhi.org</a:t>
            </a:r>
            <a:r>
              <a:rPr lang="en-US" dirty="0"/>
              <a:t>. Accessed July 24, 2016.</a:t>
            </a:r>
          </a:p>
          <a:p>
            <a:pPr marL="285750" lvl="0" indent="-285750">
              <a:buFont typeface="Arial"/>
              <a:buChar char="•"/>
            </a:pPr>
            <a:r>
              <a:rPr lang="en-US" dirty="0"/>
              <a:t>The history of apartheid in South Africa.						</a:t>
            </a:r>
            <a:r>
              <a:rPr lang="en-US" dirty="0">
                <a:hlinkClick r:id="rId5"/>
              </a:rPr>
              <a:t>http://www-cs-students.stanford.edu/~cale/cs201/apartheid.hist.html</a:t>
            </a:r>
            <a:r>
              <a:rPr lang="en-US" dirty="0"/>
              <a:t>.	Accessed July 17, 2016.	</a:t>
            </a:r>
            <a:endParaRPr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b="1" dirty="0"/>
              <a:t>Child Family Health International</a:t>
            </a:r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/>
              <a:buChar char="•"/>
            </a:pPr>
            <a:r>
              <a:rPr lang="en" dirty="0">
                <a:solidFill>
                  <a:srgbClr val="2F2B20"/>
                </a:solidFill>
              </a:rPr>
              <a:t>NGO recognized by the U.N. and W.H.O</a:t>
            </a:r>
          </a:p>
          <a:p>
            <a:pPr marL="514350" lvl="0" indent="-285750" rtl="0">
              <a:spcBef>
                <a:spcPts val="0"/>
              </a:spcBef>
              <a:buFont typeface="Arial"/>
              <a:buChar char="•"/>
            </a:pPr>
            <a:r>
              <a:rPr lang="en" dirty="0">
                <a:solidFill>
                  <a:srgbClr val="2F2B20"/>
                </a:solidFill>
              </a:rPr>
              <a:t>Community based global health education program</a:t>
            </a:r>
          </a:p>
          <a:p>
            <a:pPr marL="514350" lvl="0" indent="-285750" rtl="0">
              <a:spcBef>
                <a:spcPts val="0"/>
              </a:spcBef>
              <a:buFont typeface="Arial"/>
              <a:buChar char="•"/>
            </a:pPr>
            <a:r>
              <a:rPr lang="en" dirty="0">
                <a:solidFill>
                  <a:srgbClr val="2F2B20"/>
                </a:solidFill>
              </a:rPr>
              <a:t>Over 50% of the f</a:t>
            </a:r>
            <a:r>
              <a:rPr lang="en-US" dirty="0" err="1">
                <a:solidFill>
                  <a:srgbClr val="2F2B20"/>
                </a:solidFill>
              </a:rPr>
              <a:t>ees</a:t>
            </a:r>
            <a:r>
              <a:rPr lang="en" dirty="0">
                <a:solidFill>
                  <a:srgbClr val="2F2B20"/>
                </a:solidFill>
              </a:rPr>
              <a:t> go to our homestays and hospitals</a:t>
            </a:r>
          </a:p>
          <a:p>
            <a:pPr marL="971550" lvl="1" indent="-285750" rtl="0">
              <a:spcBef>
                <a:spcPts val="0"/>
              </a:spcBef>
              <a:buFont typeface="Courier New" pitchFamily="49" charset="0"/>
              <a:buChar char="o"/>
            </a:pPr>
            <a:r>
              <a:rPr lang="en" sz="1800" dirty="0">
                <a:solidFill>
                  <a:srgbClr val="2F2B20"/>
                </a:solidFill>
              </a:rPr>
              <a:t>e.g. Abundant Life Palliative Care</a:t>
            </a:r>
          </a:p>
          <a:p>
            <a:pPr marL="514350" lvl="0" indent="-285750" rtl="0">
              <a:spcBef>
                <a:spcPts val="0"/>
              </a:spcBef>
              <a:buFont typeface="Arial"/>
              <a:buChar char="•"/>
            </a:pPr>
            <a:r>
              <a:rPr lang="en" dirty="0">
                <a:solidFill>
                  <a:srgbClr val="2F2B20"/>
                </a:solidFill>
              </a:rPr>
              <a:t>Avril and Marion</a:t>
            </a:r>
            <a:endParaRPr lang="en-US" dirty="0">
              <a:solidFill>
                <a:srgbClr val="2F2B20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78" name="Shape 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2203" y="3422743"/>
            <a:ext cx="1706821" cy="1529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80920" y="99786"/>
            <a:ext cx="2181650" cy="134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avril and mari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175" y="2666220"/>
            <a:ext cx="3704345" cy="247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311700" y="15647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000" b="1" dirty="0"/>
              <a:t>Our Homestays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216800" y="1121450"/>
            <a:ext cx="4956600" cy="3492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" dirty="0">
                <a:solidFill>
                  <a:schemeClr val="dk1"/>
                </a:solidFill>
                <a:latin typeface="+mn-lt"/>
                <a:ea typeface="Calibri"/>
                <a:sym typeface="Calibri"/>
              </a:rPr>
              <a:t>Cape Flats, Vanguard Estate</a:t>
            </a:r>
          </a:p>
          <a:p>
            <a:pPr marL="457200" lvl="0" indent="-3556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  <a:latin typeface="+mn-lt"/>
                <a:ea typeface="Calibri"/>
                <a:sym typeface="Calibri"/>
              </a:rPr>
              <a:t>The Loedwyks </a:t>
            </a:r>
          </a:p>
          <a:p>
            <a:pPr marL="914400" lvl="1" indent="-3556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 pitchFamily="49" charset="0"/>
              <a:buChar char="o"/>
            </a:pPr>
            <a:r>
              <a:rPr lang="en" sz="1800" dirty="0">
                <a:solidFill>
                  <a:schemeClr val="dk1"/>
                </a:solidFill>
                <a:latin typeface="+mn-lt"/>
                <a:ea typeface="Calibri"/>
                <a:sym typeface="Calibri"/>
              </a:rPr>
              <a:t>Carol - housewife, former teacher</a:t>
            </a:r>
          </a:p>
          <a:p>
            <a:pPr marL="914400" lvl="1" indent="-3556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 pitchFamily="49" charset="0"/>
              <a:buChar char="o"/>
            </a:pPr>
            <a:r>
              <a:rPr lang="en" sz="1800" dirty="0">
                <a:solidFill>
                  <a:schemeClr val="dk1"/>
                </a:solidFill>
                <a:latin typeface="+mn-lt"/>
                <a:ea typeface="Calibri"/>
                <a:sym typeface="Calibri"/>
              </a:rPr>
              <a:t>George - high school teacher</a:t>
            </a:r>
          </a:p>
          <a:p>
            <a:pPr marL="457200" lvl="0" indent="-3556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  <a:latin typeface="+mn-lt"/>
                <a:ea typeface="Calibri"/>
                <a:sym typeface="Calibri"/>
              </a:rPr>
              <a:t>The Jappies (Cape Malay)</a:t>
            </a:r>
          </a:p>
          <a:p>
            <a:pPr marL="914400" lvl="1" indent="-3556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 pitchFamily="49" charset="0"/>
              <a:buChar char="o"/>
            </a:pPr>
            <a:r>
              <a:rPr lang="en" sz="1800" dirty="0">
                <a:solidFill>
                  <a:schemeClr val="dk1"/>
                </a:solidFill>
                <a:latin typeface="+mn-lt"/>
                <a:ea typeface="Calibri"/>
                <a:sym typeface="Calibri"/>
              </a:rPr>
              <a:t>Soraya - self-employed, MBA</a:t>
            </a:r>
          </a:p>
          <a:p>
            <a:pPr marL="914400" lvl="1" indent="-3556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 pitchFamily="49" charset="0"/>
              <a:buChar char="o"/>
            </a:pPr>
            <a:r>
              <a:rPr lang="en" sz="1800" dirty="0">
                <a:solidFill>
                  <a:schemeClr val="dk1"/>
                </a:solidFill>
                <a:latin typeface="+mn-lt"/>
                <a:ea typeface="Calibri"/>
                <a:sym typeface="Calibri"/>
              </a:rPr>
              <a:t>Ashraff - self-employed photolithographer</a:t>
            </a:r>
          </a:p>
          <a:p>
            <a:pPr marL="457200" lvl="0" indent="-3556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  <a:latin typeface="+mn-lt"/>
                <a:ea typeface="Calibri"/>
                <a:sym typeface="Calibri"/>
              </a:rPr>
              <a:t>Uncle and Auntie Mammoth </a:t>
            </a: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86" name="Shape 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6125" y="1341225"/>
            <a:ext cx="4195399" cy="327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Shape 91" descr="IMG_700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8674" y="98637"/>
            <a:ext cx="4117348" cy="494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 descr="IMG_7041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45574" y="835725"/>
            <a:ext cx="4417750" cy="331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Shape 97" descr="IMG_20160717_132149_01.jpg"/>
          <p:cNvPicPr preferRelativeResize="0"/>
          <p:nvPr/>
        </p:nvPicPr>
        <p:blipFill rotWithShape="1">
          <a:blip r:embed="rId4">
            <a:alphaModFix/>
          </a:blip>
          <a:srcRect r="5222" b="6576"/>
          <a:stretch/>
        </p:blipFill>
        <p:spPr>
          <a:xfrm>
            <a:off x="295950" y="169100"/>
            <a:ext cx="8666449" cy="480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311700" y="2477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000" b="1" dirty="0"/>
              <a:t>Why South Africa? </a:t>
            </a:r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209288" y="736999"/>
            <a:ext cx="8520600" cy="300838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rgbClr val="2F2B20"/>
                </a:solidFill>
              </a:rPr>
              <a:t>Healthcare Challenges in Cape Town </a:t>
            </a:r>
          </a:p>
          <a:p>
            <a:pPr marL="971550" lvl="1" indent="-285750" rtl="0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" sz="1600" dirty="0">
                <a:solidFill>
                  <a:srgbClr val="2F2B20"/>
                </a:solidFill>
              </a:rPr>
              <a:t>Highly recommended by previous students</a:t>
            </a:r>
          </a:p>
          <a:p>
            <a:pPr marL="971550" lvl="1" indent="-285750" rtl="0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" sz="1600" dirty="0">
                <a:solidFill>
                  <a:srgbClr val="2F2B20"/>
                </a:solidFill>
              </a:rPr>
              <a:t>Diverse patient population</a:t>
            </a:r>
          </a:p>
          <a:p>
            <a:pPr marL="971550" lvl="1" indent="-285750" rtl="0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" sz="1600" dirty="0">
                <a:solidFill>
                  <a:srgbClr val="2F2B20"/>
                </a:solidFill>
              </a:rPr>
              <a:t>English speaking country</a:t>
            </a:r>
          </a:p>
          <a:p>
            <a:pPr marL="971550" lvl="1" indent="-285750" rtl="0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" sz="1600" dirty="0">
                <a:solidFill>
                  <a:srgbClr val="2F2B20"/>
                </a:solidFill>
              </a:rPr>
              <a:t>Health disparities intertwined with culture, socioeconomic status, and history</a:t>
            </a:r>
          </a:p>
          <a:p>
            <a:pPr marL="971550" lvl="1" indent="-285750" rtl="0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" sz="1600" dirty="0">
                <a:solidFill>
                  <a:srgbClr val="2F2B20"/>
                </a:solidFill>
              </a:rPr>
              <a:t>Beautiful country with many natural landmarks and attraction sites</a:t>
            </a:r>
          </a:p>
          <a:p>
            <a:pPr marL="457200" lvl="0" indent="0">
              <a:spcBef>
                <a:spcPts val="0"/>
              </a:spcBef>
              <a:spcAft>
                <a:spcPts val="600"/>
              </a:spcAft>
              <a:buNone/>
            </a:pPr>
            <a:endParaRPr sz="1600" dirty="0"/>
          </a:p>
        </p:txBody>
      </p:sp>
      <p:pic>
        <p:nvPicPr>
          <p:cNvPr id="104" name="Shape 104" descr="20160617_161425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163299"/>
            <a:ext cx="9143990" cy="198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57"/>
          <p:cNvPicPr preferRelativeResize="0"/>
          <p:nvPr/>
        </p:nvPicPr>
        <p:blipFill>
          <a:blip r:embed="rId3">
            <a:alphaModFix amt="29000"/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000" b="1" dirty="0"/>
              <a:t>Healthcare in South Africa</a:t>
            </a:r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dirty="0">
                <a:solidFill>
                  <a:srgbClr val="2F2B20"/>
                </a:solidFill>
              </a:rPr>
              <a:t>Private Sector</a:t>
            </a:r>
          </a:p>
          <a:p>
            <a:pPr marL="514350" lvl="0" indent="-285750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dirty="0">
                <a:solidFill>
                  <a:srgbClr val="2F2B20"/>
                </a:solidFill>
              </a:rPr>
              <a:t>Public Sector</a:t>
            </a:r>
          </a:p>
          <a:p>
            <a:pPr marL="971550" lvl="1" indent="-285750" rtl="0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" sz="1800" dirty="0">
                <a:solidFill>
                  <a:srgbClr val="2F2B20"/>
                </a:solidFill>
              </a:rPr>
              <a:t>Community Health Center</a:t>
            </a:r>
          </a:p>
          <a:p>
            <a:pPr marL="1428750" lvl="2" indent="-285750" rtl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" sz="1800" dirty="0">
                <a:solidFill>
                  <a:srgbClr val="2F2B20"/>
                </a:solidFill>
              </a:rPr>
              <a:t>“Day Hospital”</a:t>
            </a:r>
          </a:p>
          <a:p>
            <a:pPr marL="971550" lvl="1" indent="-285750" rtl="0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" sz="1800" dirty="0">
                <a:solidFill>
                  <a:srgbClr val="2F2B20"/>
                </a:solidFill>
              </a:rPr>
              <a:t>Secondary Hospital </a:t>
            </a:r>
          </a:p>
          <a:p>
            <a:pPr marL="1428750" lvl="2" indent="-285750" rtl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" sz="1800" dirty="0">
                <a:solidFill>
                  <a:srgbClr val="2F2B20"/>
                </a:solidFill>
              </a:rPr>
              <a:t>e.g. Victoria Hospital</a:t>
            </a:r>
          </a:p>
          <a:p>
            <a:pPr marL="971550" lvl="1" indent="-285750" rtl="0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" sz="1800" dirty="0">
                <a:solidFill>
                  <a:srgbClr val="2F2B20"/>
                </a:solidFill>
              </a:rPr>
              <a:t>Tertiary Hospital</a:t>
            </a:r>
          </a:p>
          <a:p>
            <a:pPr marL="1428750" lvl="2" indent="-285750" rtl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" sz="1800" dirty="0">
                <a:solidFill>
                  <a:srgbClr val="2F2B20"/>
                </a:solidFill>
              </a:rPr>
              <a:t>e.g. Groote Schuur</a:t>
            </a:r>
          </a:p>
          <a:p>
            <a:pPr marL="514350" lvl="0" indent="-285750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dirty="0">
                <a:solidFill>
                  <a:srgbClr val="2F2B20"/>
                </a:solidFill>
              </a:rPr>
              <a:t>Clinical Associates - equivalent of PAs in the health sector</a:t>
            </a:r>
          </a:p>
          <a:p>
            <a:pPr marL="285750" lvl="0" indent="-285750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sz="2000" dirty="0">
              <a:solidFill>
                <a:srgbClr val="2F2B20"/>
              </a:solidFill>
            </a:endParaRPr>
          </a:p>
          <a:p>
            <a:pPr marL="742950" lvl="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sz="2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1388</TotalTime>
  <Words>789</Words>
  <Application>Microsoft Macintosh PowerPoint</Application>
  <PresentationFormat>On-screen Show (16:9)</PresentationFormat>
  <Paragraphs>157</Paragraphs>
  <Slides>35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Courier New</vt:lpstr>
      <vt:lpstr>Wingdings</vt:lpstr>
      <vt:lpstr>simple-light-2</vt:lpstr>
      <vt:lpstr>  Child Family Health International Healthcare Challenges - Cape Town, South Africa</vt:lpstr>
      <vt:lpstr>Brief History of South Africa</vt:lpstr>
      <vt:lpstr>PowerPoint Presentation</vt:lpstr>
      <vt:lpstr>Child Family Health International</vt:lpstr>
      <vt:lpstr>Our Homestays </vt:lpstr>
      <vt:lpstr>PowerPoint Presentation</vt:lpstr>
      <vt:lpstr>PowerPoint Presentation</vt:lpstr>
      <vt:lpstr>Why South Africa? </vt:lpstr>
      <vt:lpstr>Healthcare in South Africa</vt:lpstr>
      <vt:lpstr>       Victoria Hospital</vt:lpstr>
      <vt:lpstr>PowerPoint Presentation</vt:lpstr>
      <vt:lpstr>PowerPoint Presentation</vt:lpstr>
      <vt:lpstr>Internal Medicine Department</vt:lpstr>
      <vt:lpstr>Internal Medicine</vt:lpstr>
      <vt:lpstr>      Surgery Department</vt:lpstr>
      <vt:lpstr> Surgery Department </vt:lpstr>
      <vt:lpstr>Surgery Team </vt:lpstr>
      <vt:lpstr>South African vs. U.S. Health System</vt:lpstr>
      <vt:lpstr>Impactful Moments</vt:lpstr>
      <vt:lpstr>Exploring Cape Town and South Africa!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South Africa is LEKKER!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Child Family Health International Healthcare Challenges - Cape Town, South Africa</dc:title>
  <dc:creator>MIDO</dc:creator>
  <cp:lastModifiedBy>Villaverde, Irene</cp:lastModifiedBy>
  <cp:revision>46</cp:revision>
  <dcterms:modified xsi:type="dcterms:W3CDTF">2020-02-28T21:04:49Z</dcterms:modified>
</cp:coreProperties>
</file>